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8" r:id="rId3"/>
    <p:sldId id="259" r:id="rId4"/>
    <p:sldId id="261" r:id="rId5"/>
    <p:sldId id="275" r:id="rId6"/>
    <p:sldId id="276" r:id="rId7"/>
    <p:sldId id="277" r:id="rId8"/>
    <p:sldId id="278" r:id="rId9"/>
    <p:sldId id="263" r:id="rId10"/>
    <p:sldId id="264" r:id="rId11"/>
    <p:sldId id="266" r:id="rId12"/>
    <p:sldId id="267" r:id="rId13"/>
    <p:sldId id="279" r:id="rId14"/>
    <p:sldId id="268" r:id="rId15"/>
    <p:sldId id="269" r:id="rId16"/>
    <p:sldId id="285" r:id="rId17"/>
    <p:sldId id="270" r:id="rId18"/>
    <p:sldId id="282" r:id="rId19"/>
    <p:sldId id="283" r:id="rId20"/>
    <p:sldId id="284" r:id="rId21"/>
    <p:sldId id="286" r:id="rId22"/>
    <p:sldId id="287" r:id="rId23"/>
    <p:sldId id="288" r:id="rId24"/>
    <p:sldId id="281" r:id="rId25"/>
    <p:sldId id="271" r:id="rId26"/>
  </p:sldIdLst>
  <p:sldSz cx="24384000" cy="13716000"/>
  <p:notesSz cx="5143500" cy="9144000"/>
  <p:embeddedFontLst>
    <p:embeddedFont>
      <p:font typeface="Microsoft YaHei UI" panose="020B0503020204020204" pitchFamily="34" charset="-122"/>
      <p:regular r:id="rId27"/>
      <p:bold r:id="rId28"/>
    </p:embeddedFont>
    <p:embeddedFont>
      <p:font typeface="OPPOSans-B" panose="02010600030101010101" charset="-122"/>
      <p:regular r:id="rId29"/>
    </p:embeddedFont>
    <p:embeddedFont>
      <p:font typeface="OPPOSans-R" panose="02010600030101010101" charset="-122"/>
      <p:regular r:id="rId30"/>
    </p:embeddedFont>
    <p:embeddedFont>
      <p:font typeface="SourceHanSansSC-Regular" panose="02010600030101010101" charset="-122"/>
      <p:regular r:id="rId31"/>
    </p:embeddedFont>
    <p:embeddedFont>
      <p:font typeface="微软雅黑" panose="020B0503020204020204" pitchFamily="34" charset="-122"/>
      <p:regular r:id="rId32"/>
      <p:bold r:id="rId33"/>
    </p:embeddedFont>
  </p:embeddedFontLst>
  <p:custDataLst>
    <p:tags r:id="rId34"/>
  </p:custDataLst>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320" userDrawn="1">
          <p15:clr>
            <a:srgbClr val="A4A3A4"/>
          </p15:clr>
        </p15:guide>
        <p15:guide id="2" pos="76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984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2226"/>
    <p:restoredTop sz="94607"/>
  </p:normalViewPr>
  <p:slideViewPr>
    <p:cSldViewPr snapToGrid="0" snapToObjects="1">
      <p:cViewPr varScale="1">
        <p:scale>
          <a:sx n="36" d="100"/>
          <a:sy n="36" d="100"/>
        </p:scale>
        <p:origin x="106" y="154"/>
      </p:cViewPr>
      <p:guideLst>
        <p:guide orient="horz" pos="4320"/>
        <p:guide pos="76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gs" Target="tags/tag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7.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6.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png"/><Relationship Id="rId1" Type="http://schemas.openxmlformats.org/officeDocument/2006/relationships/slideLayout" Target="../slideLayouts/slideLayout1.xml"/><Relationship Id="rId5" Type="http://schemas.openxmlformats.org/officeDocument/2006/relationships/image" Target="../media/image22.jpeg"/><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5.jpeg"/><Relationship Id="rId7" Type="http://schemas.openxmlformats.org/officeDocument/2006/relationships/image" Target="../media/image10.png"/><Relationship Id="rId2" Type="http://schemas.openxmlformats.org/officeDocument/2006/relationships/image" Target="../media/image24.png"/><Relationship Id="rId1"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10.png"/><Relationship Id="rId2" Type="http://schemas.openxmlformats.org/officeDocument/2006/relationships/image" Target="../media/image29.png"/><Relationship Id="rId1" Type="http://schemas.openxmlformats.org/officeDocument/2006/relationships/slideLayout" Target="../slideLayouts/slideLayout1.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2.jpeg"/><Relationship Id="rId1" Type="http://schemas.openxmlformats.org/officeDocument/2006/relationships/slideLayout" Target="../slideLayouts/slideLayout1.xml"/><Relationship Id="rId5" Type="http://schemas.openxmlformats.org/officeDocument/2006/relationships/image" Target="../media/image35.png"/><Relationship Id="rId4" Type="http://schemas.openxmlformats.org/officeDocument/2006/relationships/image" Target="../media/image34.png"/></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2.jpeg"/><Relationship Id="rId1" Type="http://schemas.openxmlformats.org/officeDocument/2006/relationships/slideLayout" Target="../slideLayouts/slideLayout1.xml"/><Relationship Id="rId4" Type="http://schemas.openxmlformats.org/officeDocument/2006/relationships/image" Target="../media/image36.png"/></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2.jpeg"/><Relationship Id="rId1" Type="http://schemas.openxmlformats.org/officeDocument/2006/relationships/slideLayout" Target="../slideLayouts/slideLayout1.xml"/><Relationship Id="rId5" Type="http://schemas.openxmlformats.org/officeDocument/2006/relationships/image" Target="../media/image38.png"/><Relationship Id="rId4" Type="http://schemas.openxmlformats.org/officeDocument/2006/relationships/image" Target="../media/image37.png"/></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2.jpeg"/><Relationship Id="rId1" Type="http://schemas.openxmlformats.org/officeDocument/2006/relationships/slideLayout" Target="../slideLayouts/slideLayout1.xml"/><Relationship Id="rId4" Type="http://schemas.openxmlformats.org/officeDocument/2006/relationships/image" Target="../media/image39.png"/></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2.jpeg"/><Relationship Id="rId1" Type="http://schemas.openxmlformats.org/officeDocument/2006/relationships/slideLayout" Target="../slideLayouts/slideLayout1.xml"/><Relationship Id="rId5" Type="http://schemas.openxmlformats.org/officeDocument/2006/relationships/image" Target="../media/image41.png"/><Relationship Id="rId4" Type="http://schemas.openxmlformats.org/officeDocument/2006/relationships/image" Target="../media/image40.png"/></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2.jpeg"/><Relationship Id="rId1" Type="http://schemas.openxmlformats.org/officeDocument/2006/relationships/slideLayout" Target="../slideLayouts/slideLayout1.xml"/><Relationship Id="rId4" Type="http://schemas.openxmlformats.org/officeDocument/2006/relationships/image" Target="../media/image42.png"/></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2.jpeg"/><Relationship Id="rId1" Type="http://schemas.openxmlformats.org/officeDocument/2006/relationships/slideLayout" Target="../slideLayouts/slideLayout1.xml"/><Relationship Id="rId5" Type="http://schemas.openxmlformats.org/officeDocument/2006/relationships/image" Target="../media/image44.png"/><Relationship Id="rId4" Type="http://schemas.openxmlformats.org/officeDocument/2006/relationships/image" Target="../media/image43.png"/></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2.jpeg"/><Relationship Id="rId1" Type="http://schemas.openxmlformats.org/officeDocument/2006/relationships/slideLayout" Target="../slideLayouts/slideLayout1.xml"/><Relationship Id="rId4" Type="http://schemas.openxmlformats.org/officeDocument/2006/relationships/image" Target="../media/image45.png"/></Relationships>
</file>

<file path=ppt/slides/_rels/slide24.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46.png"/><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47.png"/></Relationships>
</file>

<file path=ppt/slides/_rels/slide25.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0.png"/><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8.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9101" name="image 101"/>
          <p:cNvPicPr>
            <a:picLocks noChangeAspect="1"/>
          </p:cNvPicPr>
          <p:nvPr/>
        </p:nvPicPr>
        <p:blipFill>
          <a:blip r:embed="rId2"/>
          <a:srcRect/>
          <a:stretch>
            <a:fillRect/>
          </a:stretch>
        </p:blipFill>
        <p:spPr>
          <a:xfrm>
            <a:off x="0" y="3594100"/>
            <a:ext cx="24384000" cy="7632700"/>
          </a:xfrm>
          <a:prstGeom prst="rect">
            <a:avLst/>
          </a:prstGeom>
        </p:spPr>
      </p:pic>
      <p:pic>
        <p:nvPicPr>
          <p:cNvPr id="9102" name="image 102" descr="C:\Users\王乾坤\Desktop\答辩ppt\122184.png122184"/>
          <p:cNvPicPr>
            <a:picLocks noChangeAspect="1"/>
          </p:cNvPicPr>
          <p:nvPr/>
        </p:nvPicPr>
        <p:blipFill>
          <a:blip r:embed="rId3">
            <a:alphaModFix amt="15000"/>
          </a:blip>
          <a:srcRect/>
          <a:stretch>
            <a:fillRect/>
          </a:stretch>
        </p:blipFill>
        <p:spPr>
          <a:xfrm>
            <a:off x="8890" y="3594100"/>
            <a:ext cx="24425275" cy="7669530"/>
          </a:xfrm>
          <a:prstGeom prst="rect">
            <a:avLst/>
          </a:prstGeom>
        </p:spPr>
      </p:pic>
      <p:sp>
        <p:nvSpPr>
          <p:cNvPr id="105" name="Object 105"/>
          <p:cNvSpPr txBox="1"/>
          <p:nvPr/>
        </p:nvSpPr>
        <p:spPr>
          <a:xfrm>
            <a:off x="863600" y="12372975"/>
            <a:ext cx="22674640" cy="457560"/>
          </a:xfrm>
          <a:prstGeom prst="rect">
            <a:avLst/>
          </a:prstGeom>
        </p:spPr>
        <p:txBody>
          <a:bodyPr vert="horz" lIns="0" tIns="0" rIns="0" bIns="0" rtlCol="0" anchor="t" anchorCtr="0">
            <a:noAutofit/>
          </a:bodyPr>
          <a:lstStyle/>
          <a:p>
            <a:pPr algn="ctr">
              <a:lnSpc>
                <a:spcPct val="100000"/>
              </a:lnSpc>
            </a:pPr>
            <a:r>
              <a:rPr lang="zh-CN" sz="3000" b="0" i="0" dirty="0">
                <a:solidFill>
                  <a:srgbClr val="535353"/>
                </a:solidFill>
                <a:latin typeface="微软雅黑" panose="020B0503020204020204" pitchFamily="34" charset="-122"/>
                <a:ea typeface="微软雅黑" panose="020B0503020204020204" pitchFamily="34" charset="-122"/>
              </a:rPr>
              <a:t>专业：地质工程              指导教师：</a:t>
            </a:r>
            <a:r>
              <a:rPr lang="zh-CN" altLang="en-US" sz="3000" b="0" i="0" dirty="0">
                <a:solidFill>
                  <a:srgbClr val="535353"/>
                </a:solidFill>
                <a:latin typeface="微软雅黑" panose="020B0503020204020204" pitchFamily="34" charset="-122"/>
                <a:ea typeface="微软雅黑" panose="020B0503020204020204" pitchFamily="34" charset="-122"/>
              </a:rPr>
              <a:t>马孝春</a:t>
            </a:r>
            <a:r>
              <a:rPr lang="zh-CN" sz="3000" b="0" i="0" dirty="0">
                <a:solidFill>
                  <a:srgbClr val="535353"/>
                </a:solidFill>
                <a:latin typeface="微软雅黑" panose="020B0503020204020204" pitchFamily="34" charset="-122"/>
                <a:ea typeface="微软雅黑" panose="020B0503020204020204" pitchFamily="34" charset="-122"/>
              </a:rPr>
              <a:t>              学号：</a:t>
            </a:r>
            <a:r>
              <a:rPr lang="en-US" sz="3000" b="0" i="0" dirty="0">
                <a:solidFill>
                  <a:srgbClr val="535353"/>
                </a:solidFill>
                <a:latin typeface="微软雅黑" panose="020B0503020204020204" pitchFamily="34" charset="-122"/>
                <a:ea typeface="微软雅黑" panose="020B0503020204020204" pitchFamily="34" charset="-122"/>
              </a:rPr>
              <a:t>1002181319</a:t>
            </a:r>
            <a:r>
              <a:rPr lang="zh-CN" sz="3000" b="0" i="0" dirty="0">
                <a:solidFill>
                  <a:srgbClr val="535353"/>
                </a:solidFill>
                <a:latin typeface="微软雅黑" panose="020B0503020204020204" pitchFamily="34" charset="-122"/>
                <a:ea typeface="微软雅黑" panose="020B0503020204020204" pitchFamily="34" charset="-122"/>
              </a:rPr>
              <a:t>              答辩人：</a:t>
            </a:r>
            <a:r>
              <a:rPr lang="zh-CN" altLang="en-US" sz="3000" b="0" i="0" dirty="0">
                <a:solidFill>
                  <a:srgbClr val="535353"/>
                </a:solidFill>
                <a:latin typeface="微软雅黑" panose="020B0503020204020204" pitchFamily="34" charset="-122"/>
                <a:ea typeface="微软雅黑" panose="020B0503020204020204" pitchFamily="34" charset="-122"/>
              </a:rPr>
              <a:t>王乾坤</a:t>
            </a:r>
          </a:p>
        </p:txBody>
      </p:sp>
      <p:pic>
        <p:nvPicPr>
          <p:cNvPr id="9103" name="image 103"/>
          <p:cNvPicPr>
            <a:picLocks noChangeAspect="1"/>
          </p:cNvPicPr>
          <p:nvPr/>
        </p:nvPicPr>
        <p:blipFill>
          <a:blip r:embed="rId4"/>
          <a:srcRect/>
          <a:stretch>
            <a:fillRect/>
          </a:stretch>
        </p:blipFill>
        <p:spPr>
          <a:xfrm>
            <a:off x="10750550" y="1498600"/>
            <a:ext cx="2882900" cy="2882900"/>
          </a:xfrm>
          <a:prstGeom prst="rect">
            <a:avLst/>
          </a:prstGeom>
        </p:spPr>
      </p:pic>
      <p:sp>
        <p:nvSpPr>
          <p:cNvPr id="106" name="Object 106"/>
          <p:cNvSpPr txBox="1"/>
          <p:nvPr/>
        </p:nvSpPr>
        <p:spPr>
          <a:xfrm>
            <a:off x="1706250" y="5812790"/>
            <a:ext cx="20971500" cy="1830240"/>
          </a:xfrm>
          <a:prstGeom prst="rect">
            <a:avLst/>
          </a:prstGeom>
        </p:spPr>
        <p:txBody>
          <a:bodyPr vert="horz" lIns="0" tIns="0" rIns="0" bIns="0" rtlCol="0" anchor="t" anchorCtr="0">
            <a:noAutofit/>
          </a:bodyPr>
          <a:lstStyle/>
          <a:p>
            <a:pPr algn="ctr">
              <a:lnSpc>
                <a:spcPct val="100000"/>
              </a:lnSpc>
            </a:pPr>
            <a:r>
              <a:rPr lang="zh-CN" sz="12000" b="0" i="0" spc="2400" dirty="0">
                <a:solidFill>
                  <a:srgbClr val="FFFFFF"/>
                </a:solidFill>
                <a:latin typeface="Microsoft YaHei UI" panose="020B0503020204020204" pitchFamily="34" charset="-122"/>
                <a:ea typeface="Microsoft YaHei UI" panose="020B0503020204020204" pitchFamily="34" charset="-122"/>
              </a:rPr>
              <a:t>本科毕业论文答辩</a:t>
            </a:r>
            <a:endParaRPr lang="zh-CN" altLang="en-US">
              <a:latin typeface="Microsoft YaHei UI" panose="020B0503020204020204" pitchFamily="34" charset="-122"/>
              <a:ea typeface="Microsoft YaHei UI" panose="020B0503020204020204" pitchFamily="34" charset="-122"/>
            </a:endParaRPr>
          </a:p>
        </p:txBody>
      </p:sp>
      <p:sp>
        <p:nvSpPr>
          <p:cNvPr id="107" name="Object 107"/>
          <p:cNvSpPr txBox="1"/>
          <p:nvPr/>
        </p:nvSpPr>
        <p:spPr>
          <a:xfrm>
            <a:off x="1538772" y="7643030"/>
            <a:ext cx="21365510" cy="737179"/>
          </a:xfrm>
          <a:prstGeom prst="rect">
            <a:avLst/>
          </a:prstGeom>
        </p:spPr>
        <p:txBody>
          <a:bodyPr vert="horz" lIns="0" tIns="0" rIns="0" bIns="0" rtlCol="0" anchor="t" anchorCtr="0">
            <a:noAutofit/>
          </a:bodyPr>
          <a:lstStyle/>
          <a:p>
            <a:pPr algn="ctr">
              <a:lnSpc>
                <a:spcPct val="100000"/>
              </a:lnSpc>
            </a:pPr>
            <a:r>
              <a:rPr lang="zh-CN" altLang="en-US" sz="4800" b="0" i="0" spc="768" dirty="0">
                <a:solidFill>
                  <a:srgbClr val="FFFFFF"/>
                </a:solidFill>
                <a:latin typeface="Microsoft YaHei UI" panose="020B0503020204020204" pitchFamily="34" charset="-122"/>
                <a:ea typeface="Microsoft YaHei UI" panose="020B0503020204020204" pitchFamily="34" charset="-122"/>
              </a:rPr>
              <a:t>钢筋混凝土排水管道喷涂修复承载性能研究</a:t>
            </a:r>
            <a:endParaRPr lang="zh-CN" altLang="en-US" dirty="0">
              <a:latin typeface="Microsoft YaHei UI" panose="020B0503020204020204" pitchFamily="34" charset="-122"/>
              <a:ea typeface="Microsoft YaHei UI" panose="020B0503020204020204" pitchFamily="34" charset="-122"/>
            </a:endParaRPr>
          </a:p>
        </p:txBody>
      </p:sp>
      <p:pic>
        <p:nvPicPr>
          <p:cNvPr id="2" name="图片 1" descr="校徽"/>
          <p:cNvPicPr>
            <a:picLocks noChangeAspect="1"/>
          </p:cNvPicPr>
          <p:nvPr/>
        </p:nvPicPr>
        <p:blipFill>
          <a:blip r:embed="rId5"/>
          <a:stretch>
            <a:fillRect/>
          </a:stretch>
        </p:blipFill>
        <p:spPr>
          <a:xfrm>
            <a:off x="10649902" y="1457115"/>
            <a:ext cx="3143250" cy="2822575"/>
          </a:xfrm>
          <a:prstGeom prst="flowChartConnector">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9901" name="image 901"/>
          <p:cNvPicPr>
            <a:picLocks noChangeAspect="1"/>
          </p:cNvPicPr>
          <p:nvPr/>
        </p:nvPicPr>
        <p:blipFill>
          <a:blip r:embed="rId2"/>
          <a:srcRect/>
          <a:stretch/>
        </p:blipFill>
        <p:spPr>
          <a:xfrm>
            <a:off x="1028700" y="1016000"/>
            <a:ext cx="22339300" cy="11602720"/>
          </a:xfrm>
          <a:prstGeom prst="rect">
            <a:avLst/>
          </a:prstGeom>
        </p:spPr>
      </p:pic>
      <p:pic>
        <p:nvPicPr>
          <p:cNvPr id="9902" name="image 902"/>
          <p:cNvPicPr>
            <a:picLocks noChangeAspect="1"/>
          </p:cNvPicPr>
          <p:nvPr/>
        </p:nvPicPr>
        <p:blipFill>
          <a:blip r:embed="rId3"/>
          <a:srcRect/>
          <a:stretch>
            <a:fillRect/>
          </a:stretch>
        </p:blipFill>
        <p:spPr>
          <a:xfrm>
            <a:off x="2082800" y="3683000"/>
            <a:ext cx="19812000" cy="8001000"/>
          </a:xfrm>
          <a:prstGeom prst="rect">
            <a:avLst/>
          </a:prstGeom>
        </p:spPr>
      </p:pic>
      <p:sp>
        <p:nvSpPr>
          <p:cNvPr id="903" name="Object 903"/>
          <p:cNvSpPr txBox="1"/>
          <p:nvPr/>
        </p:nvSpPr>
        <p:spPr>
          <a:xfrm>
            <a:off x="3416300" y="6084570"/>
            <a:ext cx="17908390" cy="3749450"/>
          </a:xfrm>
          <a:prstGeom prst="rect">
            <a:avLst/>
          </a:prstGeom>
        </p:spPr>
        <p:txBody>
          <a:bodyPr vert="horz" lIns="0" tIns="0" rIns="0" bIns="0" rtlCol="0" anchor="t" anchorCtr="0">
            <a:noAutofit/>
          </a:bodyPr>
          <a:lstStyle/>
          <a:p>
            <a:pPr>
              <a:lnSpc>
                <a:spcPct val="178000"/>
              </a:lnSpc>
            </a:pPr>
            <a:r>
              <a:rPr lang="en-US" altLang="zh-CN" sz="2800">
                <a:solidFill>
                  <a:srgbClr val="898989"/>
                </a:solidFill>
                <a:latin typeface="Microsoft YaHei UI" panose="020B0503020204020204" pitchFamily="34" charset="-122"/>
                <a:ea typeface="Microsoft YaHei UI" panose="020B0503020204020204" pitchFamily="34" charset="-122"/>
              </a:rPr>
              <a:t>[1]</a:t>
            </a:r>
            <a:r>
              <a:rPr lang="zh-CN" altLang="zh-CN" sz="2800">
                <a:solidFill>
                  <a:srgbClr val="898989"/>
                </a:solidFill>
                <a:latin typeface="Microsoft YaHei UI" panose="020B0503020204020204" pitchFamily="34" charset="-122"/>
                <a:ea typeface="Microsoft YaHei UI" panose="020B0503020204020204" pitchFamily="34" charset="-122"/>
              </a:rPr>
              <a:t>马保松</a:t>
            </a:r>
            <a:r>
              <a:rPr lang="en-US" altLang="zh-CN" sz="2800">
                <a:solidFill>
                  <a:srgbClr val="898989"/>
                </a:solidFill>
                <a:latin typeface="Microsoft YaHei UI" panose="020B0503020204020204" pitchFamily="34" charset="-122"/>
                <a:ea typeface="Microsoft YaHei UI" panose="020B0503020204020204" pitchFamily="34" charset="-122"/>
              </a:rPr>
              <a:t>.</a:t>
            </a:r>
            <a:r>
              <a:rPr lang="zh-CN" altLang="zh-CN" sz="2800">
                <a:solidFill>
                  <a:srgbClr val="898989"/>
                </a:solidFill>
                <a:latin typeface="Microsoft YaHei UI" panose="020B0503020204020204" pitchFamily="34" charset="-122"/>
                <a:ea typeface="Microsoft YaHei UI" panose="020B0503020204020204" pitchFamily="34" charset="-122"/>
              </a:rPr>
              <a:t>非开挖工程学</a:t>
            </a:r>
            <a:r>
              <a:rPr lang="en-US" altLang="zh-CN" sz="2800">
                <a:solidFill>
                  <a:srgbClr val="898989"/>
                </a:solidFill>
                <a:latin typeface="Microsoft YaHei UI" panose="020B0503020204020204" pitchFamily="34" charset="-122"/>
                <a:ea typeface="Microsoft YaHei UI" panose="020B0503020204020204" pitchFamily="34" charset="-122"/>
              </a:rPr>
              <a:t>[M].</a:t>
            </a:r>
            <a:r>
              <a:rPr lang="zh-CN" altLang="zh-CN" sz="2800">
                <a:solidFill>
                  <a:srgbClr val="898989"/>
                </a:solidFill>
                <a:latin typeface="Microsoft YaHei UI" panose="020B0503020204020204" pitchFamily="34" charset="-122"/>
                <a:ea typeface="Microsoft YaHei UI" panose="020B0503020204020204" pitchFamily="34" charset="-122"/>
              </a:rPr>
              <a:t>北京</a:t>
            </a:r>
            <a:r>
              <a:rPr lang="en-US" altLang="zh-CN" sz="2800">
                <a:solidFill>
                  <a:srgbClr val="898989"/>
                </a:solidFill>
                <a:latin typeface="Microsoft YaHei UI" panose="020B0503020204020204" pitchFamily="34" charset="-122"/>
                <a:ea typeface="Microsoft YaHei UI" panose="020B0503020204020204" pitchFamily="34" charset="-122"/>
              </a:rPr>
              <a:t>:</a:t>
            </a:r>
            <a:r>
              <a:rPr lang="zh-CN" altLang="zh-CN" sz="2800">
                <a:solidFill>
                  <a:srgbClr val="898989"/>
                </a:solidFill>
                <a:latin typeface="Microsoft YaHei UI" panose="020B0503020204020204" pitchFamily="34" charset="-122"/>
                <a:ea typeface="Microsoft YaHei UI" panose="020B0503020204020204" pitchFamily="34" charset="-122"/>
              </a:rPr>
              <a:t>人民交通出版社</a:t>
            </a:r>
            <a:r>
              <a:rPr lang="en-US" altLang="zh-CN" sz="2800">
                <a:solidFill>
                  <a:srgbClr val="898989"/>
                </a:solidFill>
                <a:latin typeface="Microsoft YaHei UI" panose="020B0503020204020204" pitchFamily="34" charset="-122"/>
                <a:ea typeface="Microsoft YaHei UI" panose="020B0503020204020204" pitchFamily="34" charset="-122"/>
              </a:rPr>
              <a:t>,2008.</a:t>
            </a:r>
          </a:p>
          <a:p>
            <a:pPr>
              <a:lnSpc>
                <a:spcPct val="178000"/>
              </a:lnSpc>
            </a:pPr>
            <a:r>
              <a:rPr lang="en-US" altLang="zh-CN" sz="2800">
                <a:solidFill>
                  <a:srgbClr val="898989"/>
                </a:solidFill>
                <a:latin typeface="Microsoft YaHei UI" panose="020B0503020204020204" pitchFamily="34" charset="-122"/>
                <a:ea typeface="Microsoft YaHei UI" panose="020B0503020204020204" pitchFamily="34" charset="-122"/>
              </a:rPr>
              <a:t>[2]</a:t>
            </a:r>
            <a:r>
              <a:rPr lang="zh-CN" altLang="zh-CN" sz="2800">
                <a:solidFill>
                  <a:srgbClr val="898989"/>
                </a:solidFill>
                <a:latin typeface="Microsoft YaHei UI" panose="020B0503020204020204" pitchFamily="34" charset="-122"/>
                <a:ea typeface="Microsoft YaHei UI" panose="020B0503020204020204" pitchFamily="34" charset="-122"/>
              </a:rPr>
              <a:t>史国棚</a:t>
            </a:r>
            <a:r>
              <a:rPr lang="en-US" altLang="zh-CN" sz="2800">
                <a:solidFill>
                  <a:srgbClr val="898989"/>
                </a:solidFill>
                <a:latin typeface="Microsoft YaHei UI" panose="020B0503020204020204" pitchFamily="34" charset="-122"/>
                <a:ea typeface="Microsoft YaHei UI" panose="020B0503020204020204" pitchFamily="34" charset="-122"/>
              </a:rPr>
              <a:t>,</a:t>
            </a:r>
            <a:r>
              <a:rPr lang="zh-CN" altLang="zh-CN" sz="2800">
                <a:solidFill>
                  <a:srgbClr val="898989"/>
                </a:solidFill>
                <a:latin typeface="Microsoft YaHei UI" panose="020B0503020204020204" pitchFamily="34" charset="-122"/>
                <a:ea typeface="Microsoft YaHei UI" panose="020B0503020204020204" pitchFamily="34" charset="-122"/>
              </a:rPr>
              <a:t>马保松</a:t>
            </a:r>
            <a:r>
              <a:rPr lang="en-US" altLang="zh-CN" sz="2800">
                <a:solidFill>
                  <a:srgbClr val="898989"/>
                </a:solidFill>
                <a:latin typeface="Microsoft YaHei UI" panose="020B0503020204020204" pitchFamily="34" charset="-122"/>
                <a:ea typeface="Microsoft YaHei UI" panose="020B0503020204020204" pitchFamily="34" charset="-122"/>
              </a:rPr>
              <a:t>,</a:t>
            </a:r>
            <a:r>
              <a:rPr lang="zh-CN" altLang="zh-CN" sz="2800">
                <a:solidFill>
                  <a:srgbClr val="898989"/>
                </a:solidFill>
                <a:latin typeface="Microsoft YaHei UI" panose="020B0503020204020204" pitchFamily="34" charset="-122"/>
                <a:ea typeface="Microsoft YaHei UI" panose="020B0503020204020204" pitchFamily="34" charset="-122"/>
              </a:rPr>
              <a:t>杨超</a:t>
            </a:r>
            <a:r>
              <a:rPr lang="en-US" altLang="zh-CN" sz="2800">
                <a:solidFill>
                  <a:srgbClr val="898989"/>
                </a:solidFill>
                <a:latin typeface="Microsoft YaHei UI" panose="020B0503020204020204" pitchFamily="34" charset="-122"/>
                <a:ea typeface="Microsoft YaHei UI" panose="020B0503020204020204" pitchFamily="34" charset="-122"/>
              </a:rPr>
              <a:t>,</a:t>
            </a:r>
            <a:r>
              <a:rPr lang="zh-CN" altLang="zh-CN" sz="2800">
                <a:solidFill>
                  <a:srgbClr val="898989"/>
                </a:solidFill>
                <a:latin typeface="Microsoft YaHei UI" panose="020B0503020204020204" pitchFamily="34" charset="-122"/>
                <a:ea typeface="Microsoft YaHei UI" panose="020B0503020204020204" pitchFamily="34" charset="-122"/>
              </a:rPr>
              <a:t>曾聪</a:t>
            </a:r>
            <a:r>
              <a:rPr lang="en-US" altLang="zh-CN" sz="2800">
                <a:solidFill>
                  <a:srgbClr val="898989"/>
                </a:solidFill>
                <a:latin typeface="Microsoft YaHei UI" panose="020B0503020204020204" pitchFamily="34" charset="-122"/>
                <a:ea typeface="Microsoft YaHei UI" panose="020B0503020204020204" pitchFamily="34" charset="-122"/>
              </a:rPr>
              <a:t>.</a:t>
            </a:r>
            <a:r>
              <a:rPr lang="zh-CN" altLang="zh-CN" sz="2800">
                <a:solidFill>
                  <a:srgbClr val="898989"/>
                </a:solidFill>
                <a:latin typeface="Microsoft YaHei UI" panose="020B0503020204020204" pitchFamily="34" charset="-122"/>
                <a:ea typeface="Microsoft YaHei UI" panose="020B0503020204020204" pitchFamily="34" charset="-122"/>
              </a:rPr>
              <a:t>水泥砂浆喷涂法修复钢筋混凝土管道结构性能</a:t>
            </a:r>
            <a:r>
              <a:rPr lang="en-US" altLang="zh-CN" sz="2800">
                <a:solidFill>
                  <a:srgbClr val="898989"/>
                </a:solidFill>
                <a:latin typeface="Microsoft YaHei UI" panose="020B0503020204020204" pitchFamily="34" charset="-122"/>
                <a:ea typeface="Microsoft YaHei UI" panose="020B0503020204020204" pitchFamily="34" charset="-122"/>
              </a:rPr>
              <a:t>[J].</a:t>
            </a:r>
            <a:r>
              <a:rPr lang="zh-CN" altLang="zh-CN" sz="2800">
                <a:solidFill>
                  <a:srgbClr val="898989"/>
                </a:solidFill>
                <a:latin typeface="Microsoft YaHei UI" panose="020B0503020204020204" pitchFamily="34" charset="-122"/>
                <a:ea typeface="Microsoft YaHei UI" panose="020B0503020204020204" pitchFamily="34" charset="-122"/>
              </a:rPr>
              <a:t>中国给水排水</a:t>
            </a:r>
            <a:r>
              <a:rPr lang="en-US" altLang="zh-CN" sz="2800">
                <a:solidFill>
                  <a:srgbClr val="898989"/>
                </a:solidFill>
                <a:latin typeface="Microsoft YaHei UI" panose="020B0503020204020204" pitchFamily="34" charset="-122"/>
                <a:ea typeface="Microsoft YaHei UI" panose="020B0503020204020204" pitchFamily="34" charset="-122"/>
              </a:rPr>
              <a:t>,2020,36(20):32-38.</a:t>
            </a:r>
          </a:p>
          <a:p>
            <a:pPr>
              <a:lnSpc>
                <a:spcPct val="178000"/>
              </a:lnSpc>
            </a:pPr>
            <a:r>
              <a:rPr lang="en-US" altLang="zh-CN" sz="2800">
                <a:solidFill>
                  <a:srgbClr val="898989"/>
                </a:solidFill>
                <a:latin typeface="Microsoft YaHei UI" panose="020B0503020204020204" pitchFamily="34" charset="-122"/>
                <a:ea typeface="Microsoft YaHei UI" panose="020B0503020204020204" pitchFamily="34" charset="-122"/>
              </a:rPr>
              <a:t>[3]</a:t>
            </a:r>
            <a:r>
              <a:rPr lang="zh-CN" altLang="zh-CN" sz="2800">
                <a:solidFill>
                  <a:srgbClr val="898989"/>
                </a:solidFill>
                <a:latin typeface="Microsoft YaHei UI" panose="020B0503020204020204" pitchFamily="34" charset="-122"/>
                <a:ea typeface="Microsoft YaHei UI" panose="020B0503020204020204" pitchFamily="34" charset="-122"/>
              </a:rPr>
              <a:t>刘磊</a:t>
            </a:r>
            <a:r>
              <a:rPr lang="en-US" altLang="zh-CN" sz="2800">
                <a:solidFill>
                  <a:srgbClr val="898989"/>
                </a:solidFill>
                <a:latin typeface="Microsoft YaHei UI" panose="020B0503020204020204" pitchFamily="34" charset="-122"/>
                <a:ea typeface="Microsoft YaHei UI" panose="020B0503020204020204" pitchFamily="34" charset="-122"/>
              </a:rPr>
              <a:t>.</a:t>
            </a:r>
            <a:r>
              <a:rPr lang="zh-CN" altLang="zh-CN" sz="2800">
                <a:solidFill>
                  <a:srgbClr val="898989"/>
                </a:solidFill>
                <a:latin typeface="Microsoft YaHei UI" panose="020B0503020204020204" pitchFamily="34" charset="-122"/>
                <a:ea typeface="Microsoft YaHei UI" panose="020B0503020204020204" pitchFamily="34" charset="-122"/>
              </a:rPr>
              <a:t>喷涂修复排水管道强度理论研究</a:t>
            </a:r>
            <a:r>
              <a:rPr lang="en-US" altLang="zh-CN" sz="2800">
                <a:solidFill>
                  <a:srgbClr val="898989"/>
                </a:solidFill>
                <a:latin typeface="Microsoft YaHei UI" panose="020B0503020204020204" pitchFamily="34" charset="-122"/>
                <a:ea typeface="Microsoft YaHei UI" panose="020B0503020204020204" pitchFamily="34" charset="-122"/>
              </a:rPr>
              <a:t>[D].</a:t>
            </a:r>
            <a:r>
              <a:rPr lang="zh-CN" altLang="zh-CN" sz="2800">
                <a:solidFill>
                  <a:srgbClr val="898989"/>
                </a:solidFill>
                <a:latin typeface="Microsoft YaHei UI" panose="020B0503020204020204" pitchFamily="34" charset="-122"/>
                <a:ea typeface="Microsoft YaHei UI" panose="020B0503020204020204" pitchFamily="34" charset="-122"/>
              </a:rPr>
              <a:t>中国地质大学</a:t>
            </a:r>
            <a:r>
              <a:rPr lang="en-US" altLang="zh-CN" sz="2800">
                <a:solidFill>
                  <a:srgbClr val="898989"/>
                </a:solidFill>
                <a:latin typeface="Microsoft YaHei UI" panose="020B0503020204020204" pitchFamily="34" charset="-122"/>
                <a:ea typeface="Microsoft YaHei UI" panose="020B0503020204020204" pitchFamily="34" charset="-122"/>
              </a:rPr>
              <a:t>(</a:t>
            </a:r>
            <a:r>
              <a:rPr lang="zh-CN" altLang="zh-CN" sz="2800">
                <a:solidFill>
                  <a:srgbClr val="898989"/>
                </a:solidFill>
                <a:latin typeface="Microsoft YaHei UI" panose="020B0503020204020204" pitchFamily="34" charset="-122"/>
                <a:ea typeface="Microsoft YaHei UI" panose="020B0503020204020204" pitchFamily="34" charset="-122"/>
              </a:rPr>
              <a:t>北京</a:t>
            </a:r>
            <a:r>
              <a:rPr lang="en-US" altLang="zh-CN" sz="2800">
                <a:solidFill>
                  <a:srgbClr val="898989"/>
                </a:solidFill>
                <a:latin typeface="Microsoft YaHei UI" panose="020B0503020204020204" pitchFamily="34" charset="-122"/>
                <a:ea typeface="Microsoft YaHei UI" panose="020B0503020204020204" pitchFamily="34" charset="-122"/>
              </a:rPr>
              <a:t>),2018.</a:t>
            </a:r>
          </a:p>
          <a:p>
            <a:pPr>
              <a:lnSpc>
                <a:spcPct val="178000"/>
              </a:lnSpc>
            </a:pPr>
            <a:r>
              <a:rPr lang="en-US" altLang="zh-CN" sz="2800">
                <a:solidFill>
                  <a:srgbClr val="898989"/>
                </a:solidFill>
                <a:latin typeface="Microsoft YaHei UI" panose="020B0503020204020204" pitchFamily="34" charset="-122"/>
                <a:ea typeface="Microsoft YaHei UI" panose="020B0503020204020204" pitchFamily="34" charset="-122"/>
              </a:rPr>
              <a:t>[4]</a:t>
            </a:r>
            <a:r>
              <a:rPr lang="zh-CN" altLang="zh-CN" sz="2800">
                <a:solidFill>
                  <a:srgbClr val="898989"/>
                </a:solidFill>
                <a:latin typeface="Microsoft YaHei UI" panose="020B0503020204020204" pitchFamily="34" charset="-122"/>
                <a:ea typeface="Microsoft YaHei UI" panose="020B0503020204020204" pitchFamily="34" charset="-122"/>
              </a:rPr>
              <a:t>张海丰</a:t>
            </a:r>
            <a:r>
              <a:rPr lang="en-US" altLang="zh-CN" sz="2800">
                <a:solidFill>
                  <a:srgbClr val="898989"/>
                </a:solidFill>
                <a:latin typeface="Microsoft YaHei UI" panose="020B0503020204020204" pitchFamily="34" charset="-122"/>
                <a:ea typeface="Microsoft YaHei UI" panose="020B0503020204020204" pitchFamily="34" charset="-122"/>
              </a:rPr>
              <a:t>.</a:t>
            </a:r>
            <a:r>
              <a:rPr lang="zh-CN" altLang="zh-CN" sz="2800">
                <a:solidFill>
                  <a:srgbClr val="898989"/>
                </a:solidFill>
                <a:latin typeface="Microsoft YaHei UI" panose="020B0503020204020204" pitchFamily="34" charset="-122"/>
                <a:ea typeface="Microsoft YaHei UI" panose="020B0503020204020204" pitchFamily="34" charset="-122"/>
              </a:rPr>
              <a:t>水泥砂浆内衬法修复混凝土重力管道理论与实验研究</a:t>
            </a:r>
            <a:r>
              <a:rPr lang="en-US" altLang="zh-CN" sz="2800">
                <a:solidFill>
                  <a:srgbClr val="898989"/>
                </a:solidFill>
                <a:latin typeface="Microsoft YaHei UI" panose="020B0503020204020204" pitchFamily="34" charset="-122"/>
                <a:ea typeface="Microsoft YaHei UI" panose="020B0503020204020204" pitchFamily="34" charset="-122"/>
              </a:rPr>
              <a:t>[D].</a:t>
            </a:r>
            <a:r>
              <a:rPr lang="zh-CN" altLang="zh-CN" sz="2800">
                <a:solidFill>
                  <a:srgbClr val="898989"/>
                </a:solidFill>
                <a:latin typeface="Microsoft YaHei UI" panose="020B0503020204020204" pitchFamily="34" charset="-122"/>
                <a:ea typeface="Microsoft YaHei UI" panose="020B0503020204020204" pitchFamily="34" charset="-122"/>
              </a:rPr>
              <a:t>中国地质大学</a:t>
            </a:r>
            <a:r>
              <a:rPr lang="en-US" altLang="zh-CN" sz="2800">
                <a:solidFill>
                  <a:srgbClr val="898989"/>
                </a:solidFill>
                <a:latin typeface="Microsoft YaHei UI" panose="020B0503020204020204" pitchFamily="34" charset="-122"/>
                <a:ea typeface="Microsoft YaHei UI" panose="020B0503020204020204" pitchFamily="34" charset="-122"/>
              </a:rPr>
              <a:t>,2019.</a:t>
            </a:r>
          </a:p>
          <a:p>
            <a:pPr algn="l">
              <a:lnSpc>
                <a:spcPct val="178000"/>
              </a:lnSpc>
            </a:pPr>
            <a:r>
              <a:rPr lang="en-US" altLang="zh-CN" sz="2800">
                <a:solidFill>
                  <a:srgbClr val="898989"/>
                </a:solidFill>
                <a:latin typeface="Microsoft YaHei UI" panose="020B0503020204020204" pitchFamily="34" charset="-122"/>
                <a:ea typeface="Microsoft YaHei UI" panose="020B0503020204020204" pitchFamily="34" charset="-122"/>
              </a:rPr>
              <a:t>[5]</a:t>
            </a:r>
            <a:r>
              <a:rPr lang="zh-CN" altLang="zh-CN" sz="2800">
                <a:solidFill>
                  <a:srgbClr val="898989"/>
                </a:solidFill>
                <a:latin typeface="Microsoft YaHei UI" panose="020B0503020204020204" pitchFamily="34" charset="-122"/>
                <a:ea typeface="Microsoft YaHei UI" panose="020B0503020204020204" pitchFamily="34" charset="-122"/>
              </a:rPr>
              <a:t>苏林耒</a:t>
            </a:r>
            <a:r>
              <a:rPr lang="en-US" altLang="zh-CN" sz="2800">
                <a:solidFill>
                  <a:srgbClr val="898989"/>
                </a:solidFill>
                <a:latin typeface="Microsoft YaHei UI" panose="020B0503020204020204" pitchFamily="34" charset="-122"/>
                <a:ea typeface="Microsoft YaHei UI" panose="020B0503020204020204" pitchFamily="34" charset="-122"/>
              </a:rPr>
              <a:t>. CIPP</a:t>
            </a:r>
            <a:r>
              <a:rPr lang="zh-CN" altLang="zh-CN" sz="2800">
                <a:solidFill>
                  <a:srgbClr val="898989"/>
                </a:solidFill>
                <a:latin typeface="Microsoft YaHei UI" panose="020B0503020204020204" pitchFamily="34" charset="-122"/>
                <a:ea typeface="Microsoft YaHei UI" panose="020B0503020204020204" pitchFamily="34" charset="-122"/>
              </a:rPr>
              <a:t>修复排水管道强度理论研究</a:t>
            </a:r>
            <a:r>
              <a:rPr lang="en-US" altLang="zh-CN" sz="2800">
                <a:solidFill>
                  <a:srgbClr val="898989"/>
                </a:solidFill>
                <a:latin typeface="Microsoft YaHei UI" panose="020B0503020204020204" pitchFamily="34" charset="-122"/>
                <a:ea typeface="Microsoft YaHei UI" panose="020B0503020204020204" pitchFamily="34" charset="-122"/>
              </a:rPr>
              <a:t>[D].</a:t>
            </a:r>
            <a:r>
              <a:rPr lang="zh-CN" altLang="zh-CN" sz="2800">
                <a:solidFill>
                  <a:srgbClr val="898989"/>
                </a:solidFill>
                <a:latin typeface="Microsoft YaHei UI" panose="020B0503020204020204" pitchFamily="34" charset="-122"/>
                <a:ea typeface="Microsoft YaHei UI" panose="020B0503020204020204" pitchFamily="34" charset="-122"/>
              </a:rPr>
              <a:t>中国地质大学</a:t>
            </a:r>
            <a:r>
              <a:rPr lang="en-US" altLang="zh-CN" sz="2800">
                <a:solidFill>
                  <a:srgbClr val="898989"/>
                </a:solidFill>
                <a:latin typeface="Microsoft YaHei UI" panose="020B0503020204020204" pitchFamily="34" charset="-122"/>
                <a:ea typeface="Microsoft YaHei UI" panose="020B0503020204020204" pitchFamily="34" charset="-122"/>
              </a:rPr>
              <a:t>(</a:t>
            </a:r>
            <a:r>
              <a:rPr lang="zh-CN" altLang="zh-CN" sz="2800">
                <a:solidFill>
                  <a:srgbClr val="898989"/>
                </a:solidFill>
                <a:latin typeface="Microsoft YaHei UI" panose="020B0503020204020204" pitchFamily="34" charset="-122"/>
                <a:ea typeface="Microsoft YaHei UI" panose="020B0503020204020204" pitchFamily="34" charset="-122"/>
              </a:rPr>
              <a:t>北京</a:t>
            </a:r>
            <a:r>
              <a:rPr lang="en-US" altLang="zh-CN" sz="2800">
                <a:solidFill>
                  <a:srgbClr val="898989"/>
                </a:solidFill>
                <a:latin typeface="Microsoft YaHei UI" panose="020B0503020204020204" pitchFamily="34" charset="-122"/>
                <a:ea typeface="Microsoft YaHei UI" panose="020B0503020204020204" pitchFamily="34" charset="-122"/>
              </a:rPr>
              <a:t>),2021.</a:t>
            </a:r>
          </a:p>
          <a:p>
            <a:pPr algn="l">
              <a:lnSpc>
                <a:spcPct val="178000"/>
              </a:lnSpc>
            </a:pPr>
            <a:endParaRPr lang="zh-CN" altLang="en-US" dirty="0"/>
          </a:p>
        </p:txBody>
      </p:sp>
      <p:pic>
        <p:nvPicPr>
          <p:cNvPr id="9904" name="image 904"/>
          <p:cNvPicPr>
            <a:picLocks noChangeAspect="1"/>
          </p:cNvPicPr>
          <p:nvPr/>
        </p:nvPicPr>
        <p:blipFill>
          <a:blip r:embed="rId4"/>
          <a:srcRect/>
          <a:stretch>
            <a:fillRect/>
          </a:stretch>
        </p:blipFill>
        <p:spPr>
          <a:xfrm>
            <a:off x="18097500" y="2400300"/>
            <a:ext cx="3175000" cy="3746500"/>
          </a:xfrm>
          <a:prstGeom prst="rect">
            <a:avLst/>
          </a:prstGeom>
        </p:spPr>
      </p:pic>
      <p:pic>
        <p:nvPicPr>
          <p:cNvPr id="9905" name="image 905"/>
          <p:cNvPicPr>
            <a:picLocks noChangeAspect="1"/>
          </p:cNvPicPr>
          <p:nvPr/>
        </p:nvPicPr>
        <p:blipFill>
          <a:blip r:embed="rId5"/>
          <a:srcRect/>
          <a:stretch>
            <a:fillRect/>
          </a:stretch>
        </p:blipFill>
        <p:spPr>
          <a:xfrm>
            <a:off x="18859500" y="2908300"/>
            <a:ext cx="1651000" cy="101600"/>
          </a:xfrm>
          <a:prstGeom prst="rect">
            <a:avLst/>
          </a:prstGeom>
        </p:spPr>
      </p:pic>
      <p:sp>
        <p:nvSpPr>
          <p:cNvPr id="906" name="Object 906"/>
          <p:cNvSpPr txBox="1"/>
          <p:nvPr/>
        </p:nvSpPr>
        <p:spPr>
          <a:xfrm>
            <a:off x="18097500" y="3663950"/>
            <a:ext cx="3177500" cy="1830240"/>
          </a:xfrm>
          <a:prstGeom prst="rect">
            <a:avLst/>
          </a:prstGeom>
        </p:spPr>
        <p:txBody>
          <a:bodyPr vert="horz" lIns="0" tIns="0" rIns="0" bIns="0" rtlCol="0" anchor="t" anchorCtr="0">
            <a:noAutofit/>
          </a:bodyPr>
          <a:lstStyle/>
          <a:p>
            <a:pPr algn="ctr">
              <a:lnSpc>
                <a:spcPct val="100000"/>
              </a:lnSpc>
            </a:pPr>
            <a:r>
              <a:rPr lang="zh-CN" sz="6000" b="1" i="0" spc="1200" dirty="0">
                <a:solidFill>
                  <a:srgbClr val="FFFFFF"/>
                </a:solidFill>
                <a:latin typeface="OPPOSans-B" panose="00020600040101010101" charset="-122"/>
                <a:ea typeface="OPPOSans-B" panose="00020600040101010101" charset="-122"/>
              </a:rPr>
              <a:t>参考</a:t>
            </a:r>
            <a:endParaRPr lang="zh-CN" altLang="en-US" sz="6000"/>
          </a:p>
          <a:p>
            <a:pPr algn="ctr">
              <a:lnSpc>
                <a:spcPct val="100000"/>
              </a:lnSpc>
            </a:pPr>
            <a:r>
              <a:rPr lang="zh-CN" sz="6000" b="1" i="0" spc="1200" dirty="0">
                <a:solidFill>
                  <a:srgbClr val="FFFFFF"/>
                </a:solidFill>
                <a:latin typeface="OPPOSans-B" panose="00020600040101010101" charset="-122"/>
                <a:ea typeface="OPPOSans-B" panose="00020600040101010101" charset="-122"/>
              </a:rPr>
              <a:t>文献</a:t>
            </a:r>
            <a:endParaRPr lang="zh-CN" alt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91101" name="image 1101"/>
          <p:cNvPicPr>
            <a:picLocks noChangeAspect="1"/>
          </p:cNvPicPr>
          <p:nvPr/>
        </p:nvPicPr>
        <p:blipFill>
          <a:blip r:embed="rId2"/>
          <a:srcRect/>
          <a:stretch>
            <a:fillRect/>
          </a:stretch>
        </p:blipFill>
        <p:spPr>
          <a:xfrm>
            <a:off x="0" y="4114800"/>
            <a:ext cx="9258300" cy="4953000"/>
          </a:xfrm>
          <a:prstGeom prst="rect">
            <a:avLst/>
          </a:prstGeom>
        </p:spPr>
      </p:pic>
      <p:sp>
        <p:nvSpPr>
          <p:cNvPr id="1102" name="Object 1102"/>
          <p:cNvSpPr txBox="1"/>
          <p:nvPr/>
        </p:nvSpPr>
        <p:spPr>
          <a:xfrm>
            <a:off x="1587500" y="5667375"/>
            <a:ext cx="2834330" cy="1677720"/>
          </a:xfrm>
          <a:prstGeom prst="rect">
            <a:avLst/>
          </a:prstGeom>
        </p:spPr>
        <p:txBody>
          <a:bodyPr vert="horz" lIns="0" tIns="0" rIns="0" bIns="0" rtlCol="0" anchor="t" anchorCtr="0">
            <a:noAutofit/>
          </a:bodyPr>
          <a:lstStyle/>
          <a:p>
            <a:pPr algn="l">
              <a:lnSpc>
                <a:spcPct val="100000"/>
              </a:lnSpc>
            </a:pPr>
            <a:r>
              <a:rPr lang="zh-CN" sz="11000" b="0" i="0" dirty="0">
                <a:solidFill>
                  <a:srgbClr val="FFFFFF"/>
                </a:solidFill>
                <a:latin typeface="Microsoft YaHei UI" panose="020B0503020204020204" pitchFamily="34" charset="-122"/>
                <a:ea typeface="Microsoft YaHei UI" panose="020B0503020204020204" pitchFamily="34" charset="-122"/>
              </a:rPr>
              <a:t>02</a:t>
            </a:r>
            <a:endParaRPr lang="zh-CN" altLang="en-US">
              <a:latin typeface="Microsoft YaHei UI" panose="020B0503020204020204" pitchFamily="34" charset="-122"/>
              <a:ea typeface="Microsoft YaHei UI" panose="020B0503020204020204" pitchFamily="34" charset="-122"/>
            </a:endParaRPr>
          </a:p>
        </p:txBody>
      </p:sp>
      <p:sp>
        <p:nvSpPr>
          <p:cNvPr id="1103" name="Object 1103"/>
          <p:cNvSpPr txBox="1"/>
          <p:nvPr/>
        </p:nvSpPr>
        <p:spPr>
          <a:xfrm>
            <a:off x="1536700" y="7321550"/>
            <a:ext cx="4854915" cy="915120"/>
          </a:xfrm>
          <a:prstGeom prst="rect">
            <a:avLst/>
          </a:prstGeom>
        </p:spPr>
        <p:txBody>
          <a:bodyPr vert="horz" lIns="0" tIns="0" rIns="0" bIns="0" rtlCol="0" anchor="t" anchorCtr="0">
            <a:noAutofit/>
          </a:bodyPr>
          <a:lstStyle/>
          <a:p>
            <a:pPr algn="l">
              <a:lnSpc>
                <a:spcPct val="100000"/>
              </a:lnSpc>
            </a:pPr>
            <a:r>
              <a:rPr lang="zh-CN" sz="6000" b="0" i="0" dirty="0">
                <a:solidFill>
                  <a:srgbClr val="FFFFFF"/>
                </a:solidFill>
                <a:latin typeface="Microsoft YaHei UI" panose="020B0503020204020204" pitchFamily="34" charset="-122"/>
                <a:ea typeface="Microsoft YaHei UI" panose="020B0503020204020204" pitchFamily="34" charset="-122"/>
              </a:rPr>
              <a:t>Part.two</a:t>
            </a:r>
            <a:endParaRPr lang="zh-CN" altLang="en-US">
              <a:latin typeface="Microsoft YaHei UI" panose="020B0503020204020204" pitchFamily="34" charset="-122"/>
              <a:ea typeface="Microsoft YaHei UI" panose="020B0503020204020204" pitchFamily="34" charset="-122"/>
            </a:endParaRPr>
          </a:p>
        </p:txBody>
      </p:sp>
      <p:pic>
        <p:nvPicPr>
          <p:cNvPr id="91104" name="image 1104"/>
          <p:cNvPicPr>
            <a:picLocks noChangeAspect="1"/>
          </p:cNvPicPr>
          <p:nvPr/>
        </p:nvPicPr>
        <p:blipFill>
          <a:blip r:embed="rId3"/>
          <a:srcRect/>
          <a:stretch>
            <a:fillRect/>
          </a:stretch>
        </p:blipFill>
        <p:spPr>
          <a:xfrm>
            <a:off x="1562100" y="4902200"/>
            <a:ext cx="3733800" cy="101600"/>
          </a:xfrm>
          <a:prstGeom prst="rect">
            <a:avLst/>
          </a:prstGeom>
        </p:spPr>
      </p:pic>
      <p:sp>
        <p:nvSpPr>
          <p:cNvPr id="1105" name="Object 1105"/>
          <p:cNvSpPr txBox="1"/>
          <p:nvPr/>
        </p:nvSpPr>
        <p:spPr>
          <a:xfrm>
            <a:off x="9994900" y="6076950"/>
            <a:ext cx="7659182" cy="915120"/>
          </a:xfrm>
          <a:prstGeom prst="rect">
            <a:avLst/>
          </a:prstGeom>
        </p:spPr>
        <p:txBody>
          <a:bodyPr vert="horz" lIns="0" tIns="0" rIns="0" bIns="0" rtlCol="0" anchor="t" anchorCtr="0">
            <a:noAutofit/>
          </a:bodyPr>
          <a:lstStyle/>
          <a:p>
            <a:pPr algn="l">
              <a:lnSpc>
                <a:spcPct val="100000"/>
              </a:lnSpc>
            </a:pPr>
            <a:r>
              <a:rPr lang="zh-CN" sz="6000" b="1" i="0" spc="600">
                <a:solidFill>
                  <a:srgbClr val="313131"/>
                </a:solidFill>
                <a:latin typeface="Microsoft YaHei UI" panose="020B0503020204020204" pitchFamily="34" charset="-122"/>
                <a:ea typeface="Microsoft YaHei UI" panose="020B0503020204020204" pitchFamily="34" charset="-122"/>
              </a:rPr>
              <a:t>研究</a:t>
            </a:r>
            <a:r>
              <a:rPr lang="zh-CN" altLang="en-US" sz="6000" b="1" i="0" spc="600">
                <a:solidFill>
                  <a:srgbClr val="313131"/>
                </a:solidFill>
                <a:latin typeface="Microsoft YaHei UI" panose="020B0503020204020204" pitchFamily="34" charset="-122"/>
                <a:ea typeface="Microsoft YaHei UI" panose="020B0503020204020204" pitchFamily="34" charset="-122"/>
              </a:rPr>
              <a:t>内容</a:t>
            </a:r>
            <a:r>
              <a:rPr lang="zh-CN" sz="6000" b="1" i="0" spc="600">
                <a:solidFill>
                  <a:srgbClr val="313131"/>
                </a:solidFill>
                <a:latin typeface="Microsoft YaHei UI" panose="020B0503020204020204" pitchFamily="34" charset="-122"/>
                <a:ea typeface="Microsoft YaHei UI" panose="020B0503020204020204" pitchFamily="34" charset="-122"/>
              </a:rPr>
              <a:t>与</a:t>
            </a:r>
            <a:r>
              <a:rPr lang="zh-CN" sz="6000" b="1" i="0" spc="600" dirty="0">
                <a:solidFill>
                  <a:srgbClr val="313131"/>
                </a:solidFill>
                <a:latin typeface="Microsoft YaHei UI" panose="020B0503020204020204" pitchFamily="34" charset="-122"/>
                <a:ea typeface="Microsoft YaHei UI" panose="020B0503020204020204" pitchFamily="34" charset="-122"/>
              </a:rPr>
              <a:t>方法 </a:t>
            </a:r>
            <a:endParaRPr lang="zh-CN" altLang="en-US" b="1" dirty="0">
              <a:latin typeface="Microsoft YaHei UI" panose="020B0503020204020204" pitchFamily="34" charset="-122"/>
              <a:ea typeface="Microsoft YaHei UI" panose="020B0503020204020204" pitchFamily="34" charset="-122"/>
            </a:endParaRPr>
          </a:p>
        </p:txBody>
      </p:sp>
      <p:sp>
        <p:nvSpPr>
          <p:cNvPr id="1106" name="Object 1106"/>
          <p:cNvSpPr txBox="1"/>
          <p:nvPr/>
        </p:nvSpPr>
        <p:spPr>
          <a:xfrm>
            <a:off x="9982200" y="7140575"/>
            <a:ext cx="7864826" cy="457560"/>
          </a:xfrm>
          <a:prstGeom prst="rect">
            <a:avLst/>
          </a:prstGeom>
        </p:spPr>
        <p:txBody>
          <a:bodyPr vert="horz" lIns="0" tIns="0" rIns="0" bIns="0" rtlCol="0" anchor="t" anchorCtr="0">
            <a:noAutofit/>
          </a:bodyPr>
          <a:lstStyle/>
          <a:p>
            <a:pPr algn="l">
              <a:lnSpc>
                <a:spcPct val="100000"/>
              </a:lnSpc>
            </a:pPr>
            <a:r>
              <a:rPr lang="zh-CN" sz="3000" b="0" i="0" spc="150">
                <a:solidFill>
                  <a:srgbClr val="898989"/>
                </a:solidFill>
                <a:latin typeface="Microsoft YaHei UI" panose="020B0503020204020204" pitchFamily="34" charset="-122"/>
                <a:ea typeface="Microsoft YaHei UI" panose="020B0503020204020204" pitchFamily="34" charset="-122"/>
              </a:rPr>
              <a:t>RESEARCH </a:t>
            </a:r>
            <a:r>
              <a:rPr lang="en-US" altLang="zh-CN" sz="3000" spc="150">
                <a:solidFill>
                  <a:srgbClr val="898989"/>
                </a:solidFill>
                <a:latin typeface="Microsoft YaHei UI" panose="020B0503020204020204" pitchFamily="34" charset="-122"/>
                <a:ea typeface="Microsoft YaHei UI" panose="020B0503020204020204" pitchFamily="34" charset="-122"/>
              </a:rPr>
              <a:t>CONTENT</a:t>
            </a:r>
            <a:r>
              <a:rPr lang="zh-CN" sz="3000" b="0" i="0" spc="150">
                <a:solidFill>
                  <a:srgbClr val="898989"/>
                </a:solidFill>
                <a:latin typeface="Microsoft YaHei UI" panose="020B0503020204020204" pitchFamily="34" charset="-122"/>
                <a:ea typeface="Microsoft YaHei UI" panose="020B0503020204020204" pitchFamily="34" charset="-122"/>
              </a:rPr>
              <a:t> </a:t>
            </a:r>
            <a:r>
              <a:rPr lang="zh-CN" sz="3000" b="0" i="0" spc="150" dirty="0">
                <a:solidFill>
                  <a:srgbClr val="898989"/>
                </a:solidFill>
                <a:latin typeface="Microsoft YaHei UI" panose="020B0503020204020204" pitchFamily="34" charset="-122"/>
                <a:ea typeface="Microsoft YaHei UI" panose="020B0503020204020204" pitchFamily="34" charset="-122"/>
              </a:rPr>
              <a:t>AND METHODS </a:t>
            </a:r>
            <a:endParaRPr lang="zh-CN" altLang="en-US">
              <a:latin typeface="Microsoft YaHei UI" panose="020B0503020204020204" pitchFamily="34" charset="-122"/>
              <a:ea typeface="Microsoft YaHei UI" panose="020B0503020204020204" pitchFamily="34" charset="-122"/>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013" name="Object 12013"/>
          <p:cNvSpPr txBox="1"/>
          <p:nvPr/>
        </p:nvSpPr>
        <p:spPr>
          <a:xfrm>
            <a:off x="1663700" y="732790"/>
            <a:ext cx="5274650" cy="1194740"/>
          </a:xfrm>
          <a:prstGeom prst="rect">
            <a:avLst/>
          </a:prstGeom>
        </p:spPr>
        <p:txBody>
          <a:bodyPr vert="horz" lIns="0" tIns="0" rIns="0" bIns="0" rtlCol="0" anchor="t" anchorCtr="0">
            <a:noAutofit/>
          </a:bodyPr>
          <a:lstStyle/>
          <a:p>
            <a:pPr algn="l">
              <a:lnSpc>
                <a:spcPct val="111000"/>
              </a:lnSpc>
            </a:pPr>
            <a:r>
              <a:rPr lang="zh-CN" sz="3600" b="0" i="0" spc="360" dirty="0">
                <a:solidFill>
                  <a:srgbClr val="313131"/>
                </a:solidFill>
                <a:latin typeface="OPPOSans-B" panose="00020600040101010101" charset="-122"/>
                <a:ea typeface="OPPOSans-B" panose="00020600040101010101" charset="-122"/>
              </a:rPr>
              <a:t>2.1</a:t>
            </a:r>
            <a:endParaRPr lang="zh-CN" altLang="en-US" sz="3600" dirty="0"/>
          </a:p>
          <a:p>
            <a:pPr algn="l">
              <a:lnSpc>
                <a:spcPct val="111000"/>
              </a:lnSpc>
            </a:pPr>
            <a:r>
              <a:rPr lang="zh-CN" altLang="en-US" sz="3600" b="1" spc="360">
                <a:solidFill>
                  <a:srgbClr val="313131"/>
                </a:solidFill>
                <a:latin typeface="Microsoft YaHei UI" panose="020B0503020204020204" pitchFamily="34" charset="-122"/>
                <a:ea typeface="Microsoft YaHei UI" panose="020B0503020204020204" pitchFamily="34" charset="-122"/>
              </a:rPr>
              <a:t>研究内容</a:t>
            </a:r>
            <a:endParaRPr lang="zh-CN" altLang="en-US" b="1" dirty="0">
              <a:latin typeface="Microsoft YaHei UI" panose="020B0503020204020204" pitchFamily="34" charset="-122"/>
              <a:ea typeface="Microsoft YaHei UI" panose="020B0503020204020204" pitchFamily="34" charset="-122"/>
            </a:endParaRPr>
          </a:p>
        </p:txBody>
      </p:sp>
      <p:pic>
        <p:nvPicPr>
          <p:cNvPr id="912014" name="image 12014"/>
          <p:cNvPicPr>
            <a:picLocks noChangeAspect="1"/>
          </p:cNvPicPr>
          <p:nvPr/>
        </p:nvPicPr>
        <p:blipFill>
          <a:blip r:embed="rId2"/>
          <a:srcRect/>
          <a:stretch>
            <a:fillRect/>
          </a:stretch>
        </p:blipFill>
        <p:spPr>
          <a:xfrm>
            <a:off x="0" y="698500"/>
            <a:ext cx="1308100" cy="1143000"/>
          </a:xfrm>
          <a:prstGeom prst="rect">
            <a:avLst/>
          </a:prstGeom>
        </p:spPr>
      </p:pic>
      <p:pic>
        <p:nvPicPr>
          <p:cNvPr id="7" name="图片 6">
            <a:extLst>
              <a:ext uri="{FF2B5EF4-FFF2-40B4-BE49-F238E27FC236}">
                <a16:creationId xmlns:a16="http://schemas.microsoft.com/office/drawing/2014/main" id="{A2BB0E7E-F2BA-853E-2249-540E057EEBB0}"/>
              </a:ext>
            </a:extLst>
          </p:cNvPr>
          <p:cNvPicPr>
            <a:picLocks noChangeAspect="1"/>
          </p:cNvPicPr>
          <p:nvPr/>
        </p:nvPicPr>
        <p:blipFill>
          <a:blip r:embed="rId3"/>
          <a:stretch>
            <a:fillRect/>
          </a:stretch>
        </p:blipFill>
        <p:spPr>
          <a:xfrm>
            <a:off x="4668826" y="1126454"/>
            <a:ext cx="15499078" cy="11463091"/>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01" name="Object 1201"/>
          <p:cNvSpPr txBox="1"/>
          <p:nvPr/>
        </p:nvSpPr>
        <p:spPr>
          <a:xfrm>
            <a:off x="17211757" y="6350111"/>
            <a:ext cx="5389040" cy="1194740"/>
          </a:xfrm>
          <a:prstGeom prst="rect">
            <a:avLst/>
          </a:prstGeom>
        </p:spPr>
        <p:txBody>
          <a:bodyPr vert="horz" lIns="0" tIns="0" rIns="0" bIns="0" rtlCol="0" anchor="t" anchorCtr="0">
            <a:noAutofit/>
          </a:bodyPr>
          <a:lstStyle/>
          <a:p>
            <a:pPr algn="ctr">
              <a:lnSpc>
                <a:spcPct val="111000"/>
              </a:lnSpc>
            </a:pPr>
            <a:r>
              <a:rPr lang="zh-CN" altLang="en-US" sz="3600" b="1" spc="360">
                <a:solidFill>
                  <a:srgbClr val="434343"/>
                </a:solidFill>
                <a:latin typeface="Microsoft YaHei UI" panose="020B0503020204020204" pitchFamily="34" charset="-122"/>
                <a:ea typeface="Microsoft YaHei UI" panose="020B0503020204020204" pitchFamily="34" charset="-122"/>
              </a:rPr>
              <a:t>成功案例分析</a:t>
            </a:r>
            <a:endParaRPr lang="zh-CN" altLang="en-US" sz="3600" b="1" dirty="0">
              <a:latin typeface="Microsoft YaHei UI" panose="020B0503020204020204" pitchFamily="34" charset="-122"/>
              <a:ea typeface="Microsoft YaHei UI" panose="020B0503020204020204" pitchFamily="34" charset="-122"/>
            </a:endParaRPr>
          </a:p>
        </p:txBody>
      </p:sp>
      <p:sp>
        <p:nvSpPr>
          <p:cNvPr id="1202" name="Object 1202"/>
          <p:cNvSpPr txBox="1"/>
          <p:nvPr/>
        </p:nvSpPr>
        <p:spPr>
          <a:xfrm>
            <a:off x="17085848" y="8563702"/>
            <a:ext cx="5808470" cy="1830240"/>
          </a:xfrm>
          <a:prstGeom prst="rect">
            <a:avLst/>
          </a:prstGeom>
        </p:spPr>
        <p:txBody>
          <a:bodyPr vert="horz" lIns="0" tIns="0" rIns="0" bIns="0" rtlCol="0" anchor="t" anchorCtr="0">
            <a:noAutofit/>
          </a:bodyPr>
          <a:lstStyle/>
          <a:p>
            <a:pPr>
              <a:lnSpc>
                <a:spcPct val="133000"/>
              </a:lnSpc>
            </a:pPr>
            <a:r>
              <a:rPr lang="zh-CN" altLang="en-US" sz="3000" b="0" i="0">
                <a:solidFill>
                  <a:srgbClr val="898989"/>
                </a:solidFill>
                <a:latin typeface="Microsoft YaHei UI" panose="020B0503020204020204" pitchFamily="34" charset="-122"/>
                <a:ea typeface="Microsoft YaHei UI" panose="020B0503020204020204" pitchFamily="34" charset="-122"/>
              </a:rPr>
              <a:t>通过总结前人在管道喷涂承载性上的研究结论，逐渐确定文章思路及整体框架。</a:t>
            </a:r>
            <a:endParaRPr lang="zh-CN" altLang="en-US" dirty="0">
              <a:latin typeface="Microsoft YaHei UI" panose="020B0503020204020204" pitchFamily="34" charset="-122"/>
              <a:ea typeface="Microsoft YaHei UI" panose="020B0503020204020204" pitchFamily="34" charset="-122"/>
            </a:endParaRPr>
          </a:p>
        </p:txBody>
      </p:sp>
      <p:pic>
        <p:nvPicPr>
          <p:cNvPr id="91203" name="image 1203"/>
          <p:cNvPicPr>
            <a:picLocks noChangeAspect="1"/>
          </p:cNvPicPr>
          <p:nvPr/>
        </p:nvPicPr>
        <p:blipFill>
          <a:blip r:embed="rId2"/>
          <a:srcRect/>
          <a:stretch>
            <a:fillRect/>
          </a:stretch>
        </p:blipFill>
        <p:spPr>
          <a:xfrm>
            <a:off x="4495800" y="4025900"/>
            <a:ext cx="15328900" cy="850900"/>
          </a:xfrm>
          <a:prstGeom prst="rect">
            <a:avLst/>
          </a:prstGeom>
        </p:spPr>
      </p:pic>
      <p:pic>
        <p:nvPicPr>
          <p:cNvPr id="91204" name="image 1204"/>
          <p:cNvPicPr>
            <a:picLocks noChangeAspect="1"/>
          </p:cNvPicPr>
          <p:nvPr/>
        </p:nvPicPr>
        <p:blipFill>
          <a:blip r:embed="rId3"/>
          <a:srcRect/>
          <a:stretch>
            <a:fillRect/>
          </a:stretch>
        </p:blipFill>
        <p:spPr>
          <a:xfrm>
            <a:off x="12128500" y="3365500"/>
            <a:ext cx="76200" cy="1498600"/>
          </a:xfrm>
          <a:prstGeom prst="rect">
            <a:avLst/>
          </a:prstGeom>
        </p:spPr>
      </p:pic>
      <p:pic>
        <p:nvPicPr>
          <p:cNvPr id="91205" name="image 1205"/>
          <p:cNvPicPr>
            <a:picLocks noChangeAspect="1"/>
          </p:cNvPicPr>
          <p:nvPr/>
        </p:nvPicPr>
        <p:blipFill>
          <a:blip r:embed="rId4"/>
          <a:srcRect/>
          <a:stretch>
            <a:fillRect/>
          </a:stretch>
        </p:blipFill>
        <p:spPr>
          <a:xfrm>
            <a:off x="19386000" y="4451350"/>
            <a:ext cx="794197" cy="794197"/>
          </a:xfrm>
          <a:prstGeom prst="rect">
            <a:avLst/>
          </a:prstGeom>
        </p:spPr>
      </p:pic>
      <p:sp>
        <p:nvSpPr>
          <p:cNvPr id="1206" name="Object 1206"/>
          <p:cNvSpPr txBox="1"/>
          <p:nvPr/>
        </p:nvSpPr>
        <p:spPr>
          <a:xfrm>
            <a:off x="9415048" y="8563702"/>
            <a:ext cx="5922860" cy="1830240"/>
          </a:xfrm>
          <a:prstGeom prst="rect">
            <a:avLst/>
          </a:prstGeom>
        </p:spPr>
        <p:txBody>
          <a:bodyPr vert="horz" lIns="0" tIns="0" rIns="0" bIns="0" rtlCol="0" anchor="t" anchorCtr="0">
            <a:noAutofit/>
          </a:bodyPr>
          <a:lstStyle/>
          <a:p>
            <a:pPr>
              <a:lnSpc>
                <a:spcPct val="133000"/>
              </a:lnSpc>
            </a:pPr>
            <a:r>
              <a:rPr lang="zh-CN" altLang="en-US" sz="3000">
                <a:solidFill>
                  <a:srgbClr val="898989"/>
                </a:solidFill>
                <a:latin typeface="Microsoft YaHei UI" panose="020B0503020204020204" pitchFamily="34" charset="-122"/>
                <a:ea typeface="Microsoft YaHei UI" panose="020B0503020204020204" pitchFamily="34" charset="-122"/>
              </a:rPr>
              <a:t>国内外关于</a:t>
            </a:r>
            <a:r>
              <a:rPr lang="zh-CN" altLang="en-US" sz="3000" b="0" i="0">
                <a:solidFill>
                  <a:srgbClr val="898989"/>
                </a:solidFill>
                <a:latin typeface="Microsoft YaHei UI" panose="020B0503020204020204" pitchFamily="34" charset="-122"/>
                <a:ea typeface="Microsoft YaHei UI" panose="020B0503020204020204" pitchFamily="34" charset="-122"/>
              </a:rPr>
              <a:t>喷涂管道的强度的计算理论尚不完善，管道喷涂修复基本靠施工经验决定，缺乏系统的计算理论与设计方法。承载力计算过程比较复杂，计算量比较大，设计成本高。</a:t>
            </a:r>
            <a:endParaRPr lang="zh-CN" altLang="en-US" dirty="0">
              <a:latin typeface="Microsoft YaHei UI" panose="020B0503020204020204" pitchFamily="34" charset="-122"/>
              <a:ea typeface="Microsoft YaHei UI" panose="020B0503020204020204" pitchFamily="34" charset="-122"/>
            </a:endParaRPr>
          </a:p>
        </p:txBody>
      </p:sp>
      <p:sp>
        <p:nvSpPr>
          <p:cNvPr id="1207" name="Object 1207"/>
          <p:cNvSpPr txBox="1"/>
          <p:nvPr/>
        </p:nvSpPr>
        <p:spPr>
          <a:xfrm>
            <a:off x="9457496" y="6350111"/>
            <a:ext cx="5630530" cy="1194740"/>
          </a:xfrm>
          <a:prstGeom prst="rect">
            <a:avLst/>
          </a:prstGeom>
        </p:spPr>
        <p:txBody>
          <a:bodyPr vert="horz" lIns="0" tIns="0" rIns="0" bIns="0" rtlCol="0" anchor="t" anchorCtr="0">
            <a:noAutofit/>
          </a:bodyPr>
          <a:lstStyle/>
          <a:p>
            <a:pPr algn="ctr">
              <a:lnSpc>
                <a:spcPct val="111000"/>
              </a:lnSpc>
            </a:pPr>
            <a:r>
              <a:rPr lang="zh-CN" altLang="en-US" sz="3600" b="1" spc="360" dirty="0">
                <a:solidFill>
                  <a:srgbClr val="434343"/>
                </a:solidFill>
                <a:latin typeface="Microsoft YaHei UI" panose="020B0503020204020204" pitchFamily="34" charset="-122"/>
                <a:ea typeface="Microsoft YaHei UI" panose="020B0503020204020204" pitchFamily="34" charset="-122"/>
              </a:rPr>
              <a:t>存在问题</a:t>
            </a:r>
            <a:r>
              <a:rPr lang="zh-CN" altLang="en-US" sz="3600" b="1" i="0" spc="360" dirty="0">
                <a:solidFill>
                  <a:srgbClr val="434343"/>
                </a:solidFill>
                <a:latin typeface="Microsoft YaHei UI" panose="020B0503020204020204" pitchFamily="34" charset="-122"/>
                <a:ea typeface="Microsoft YaHei UI" panose="020B0503020204020204" pitchFamily="34" charset="-122"/>
              </a:rPr>
              <a:t>分析</a:t>
            </a:r>
            <a:endParaRPr lang="zh-CN" altLang="en-US" b="1" dirty="0">
              <a:latin typeface="Microsoft YaHei UI" panose="020B0503020204020204" pitchFamily="34" charset="-122"/>
              <a:ea typeface="Microsoft YaHei UI" panose="020B0503020204020204" pitchFamily="34" charset="-122"/>
            </a:endParaRPr>
          </a:p>
        </p:txBody>
      </p:sp>
      <p:pic>
        <p:nvPicPr>
          <p:cNvPr id="91208" name="image 1208"/>
          <p:cNvPicPr>
            <a:picLocks noChangeAspect="1"/>
          </p:cNvPicPr>
          <p:nvPr/>
        </p:nvPicPr>
        <p:blipFill>
          <a:blip r:embed="rId5"/>
          <a:srcRect/>
          <a:stretch>
            <a:fillRect/>
          </a:stretch>
        </p:blipFill>
        <p:spPr>
          <a:xfrm>
            <a:off x="11779267" y="4479701"/>
            <a:ext cx="794197" cy="794197"/>
          </a:xfrm>
          <a:prstGeom prst="rect">
            <a:avLst/>
          </a:prstGeom>
        </p:spPr>
      </p:pic>
      <p:sp>
        <p:nvSpPr>
          <p:cNvPr id="1209" name="Object 1209"/>
          <p:cNvSpPr txBox="1"/>
          <p:nvPr/>
        </p:nvSpPr>
        <p:spPr>
          <a:xfrm>
            <a:off x="1934748" y="8563702"/>
            <a:ext cx="5922860" cy="1830240"/>
          </a:xfrm>
          <a:prstGeom prst="rect">
            <a:avLst/>
          </a:prstGeom>
        </p:spPr>
        <p:txBody>
          <a:bodyPr vert="horz" lIns="0" tIns="0" rIns="0" bIns="0" rtlCol="0" anchor="t" anchorCtr="0">
            <a:noAutofit/>
          </a:bodyPr>
          <a:lstStyle/>
          <a:p>
            <a:pPr>
              <a:lnSpc>
                <a:spcPct val="133000"/>
              </a:lnSpc>
            </a:pPr>
            <a:r>
              <a:rPr lang="zh-CN" sz="3000" b="0" i="0">
                <a:solidFill>
                  <a:srgbClr val="898989"/>
                </a:solidFill>
                <a:latin typeface="Microsoft YaHei UI" panose="020B0503020204020204" pitchFamily="34" charset="-122"/>
                <a:ea typeface="Microsoft YaHei UI" panose="020B0503020204020204" pitchFamily="34" charset="-122"/>
              </a:rPr>
              <a:t>本文</a:t>
            </a:r>
            <a:r>
              <a:rPr lang="zh-CN" altLang="en-US" sz="3000">
                <a:solidFill>
                  <a:srgbClr val="898989"/>
                </a:solidFill>
                <a:latin typeface="Microsoft YaHei UI" panose="020B0503020204020204" pitchFamily="34" charset="-122"/>
                <a:ea typeface="Microsoft YaHei UI" panose="020B0503020204020204" pitchFamily="34" charset="-122"/>
              </a:rPr>
              <a:t>通过对我国排水管道现状进行调研，发现我国一些旧的排水管道由于运行时间长等各种原因发生了很严重的损坏，给城市的稳定安全运行带来了很大的压力，对排水管道进行修复刻不容缓。</a:t>
            </a:r>
            <a:endParaRPr lang="zh-CN" altLang="en-US" dirty="0">
              <a:latin typeface="Microsoft YaHei UI" panose="020B0503020204020204" pitchFamily="34" charset="-122"/>
              <a:ea typeface="Microsoft YaHei UI" panose="020B0503020204020204" pitchFamily="34" charset="-122"/>
            </a:endParaRPr>
          </a:p>
        </p:txBody>
      </p:sp>
      <p:sp>
        <p:nvSpPr>
          <p:cNvPr id="12010" name="Object 12010"/>
          <p:cNvSpPr txBox="1"/>
          <p:nvPr/>
        </p:nvSpPr>
        <p:spPr>
          <a:xfrm>
            <a:off x="1783203" y="6377800"/>
            <a:ext cx="5592400" cy="1194740"/>
          </a:xfrm>
          <a:prstGeom prst="rect">
            <a:avLst/>
          </a:prstGeom>
        </p:spPr>
        <p:txBody>
          <a:bodyPr vert="horz" lIns="0" tIns="0" rIns="0" bIns="0" rtlCol="0" anchor="t" anchorCtr="0">
            <a:noAutofit/>
          </a:bodyPr>
          <a:lstStyle/>
          <a:p>
            <a:pPr algn="ctr">
              <a:lnSpc>
                <a:spcPct val="111000"/>
              </a:lnSpc>
            </a:pPr>
            <a:r>
              <a:rPr lang="zh-CN" altLang="en-US" sz="3600" b="1" spc="360" dirty="0">
                <a:solidFill>
                  <a:srgbClr val="434343"/>
                </a:solidFill>
                <a:latin typeface="Microsoft YaHei UI" panose="020B0503020204020204" pitchFamily="34" charset="-122"/>
                <a:ea typeface="Microsoft YaHei UI" panose="020B0503020204020204" pitchFamily="34" charset="-122"/>
              </a:rPr>
              <a:t>重要性分析</a:t>
            </a:r>
          </a:p>
        </p:txBody>
      </p:sp>
      <p:pic>
        <p:nvPicPr>
          <p:cNvPr id="912011" name="image 12011"/>
          <p:cNvPicPr>
            <a:picLocks noChangeAspect="1"/>
          </p:cNvPicPr>
          <p:nvPr/>
        </p:nvPicPr>
        <p:blipFill>
          <a:blip r:embed="rId5"/>
          <a:srcRect/>
          <a:stretch>
            <a:fillRect/>
          </a:stretch>
        </p:blipFill>
        <p:spPr>
          <a:xfrm>
            <a:off x="4172534" y="4495352"/>
            <a:ext cx="794197" cy="794197"/>
          </a:xfrm>
          <a:prstGeom prst="rect">
            <a:avLst/>
          </a:prstGeom>
        </p:spPr>
      </p:pic>
      <p:pic>
        <p:nvPicPr>
          <p:cNvPr id="912012" name="image 12012"/>
          <p:cNvPicPr>
            <a:picLocks noChangeAspect="1"/>
          </p:cNvPicPr>
          <p:nvPr/>
        </p:nvPicPr>
        <p:blipFill>
          <a:blip r:embed="rId6"/>
          <a:srcRect/>
          <a:stretch>
            <a:fillRect/>
          </a:stretch>
        </p:blipFill>
        <p:spPr>
          <a:xfrm>
            <a:off x="11732027" y="2610129"/>
            <a:ext cx="919945" cy="919945"/>
          </a:xfrm>
          <a:prstGeom prst="rect">
            <a:avLst/>
          </a:prstGeom>
        </p:spPr>
      </p:pic>
      <p:sp>
        <p:nvSpPr>
          <p:cNvPr id="12013" name="Object 12013"/>
          <p:cNvSpPr txBox="1"/>
          <p:nvPr/>
        </p:nvSpPr>
        <p:spPr>
          <a:xfrm>
            <a:off x="1663700" y="732790"/>
            <a:ext cx="5274650" cy="1194740"/>
          </a:xfrm>
          <a:prstGeom prst="rect">
            <a:avLst/>
          </a:prstGeom>
        </p:spPr>
        <p:txBody>
          <a:bodyPr vert="horz" lIns="0" tIns="0" rIns="0" bIns="0" rtlCol="0" anchor="t" anchorCtr="0">
            <a:noAutofit/>
          </a:bodyPr>
          <a:lstStyle/>
          <a:p>
            <a:pPr algn="l">
              <a:lnSpc>
                <a:spcPct val="111000"/>
              </a:lnSpc>
            </a:pPr>
            <a:r>
              <a:rPr lang="zh-CN" sz="3600" b="1" i="0" spc="360">
                <a:solidFill>
                  <a:srgbClr val="313131"/>
                </a:solidFill>
                <a:latin typeface="Microsoft YaHei UI" panose="020B0503020204020204" pitchFamily="34" charset="-122"/>
                <a:ea typeface="Microsoft YaHei UI" panose="020B0503020204020204" pitchFamily="34" charset="-122"/>
              </a:rPr>
              <a:t>2.</a:t>
            </a:r>
            <a:r>
              <a:rPr lang="en-US" altLang="zh-CN" sz="3600" b="1" spc="360" dirty="0">
                <a:solidFill>
                  <a:srgbClr val="313131"/>
                </a:solidFill>
                <a:latin typeface="Microsoft YaHei UI" panose="020B0503020204020204" pitchFamily="34" charset="-122"/>
                <a:ea typeface="Microsoft YaHei UI" panose="020B0503020204020204" pitchFamily="34" charset="-122"/>
              </a:rPr>
              <a:t>2</a:t>
            </a:r>
            <a:endParaRPr lang="zh-CN" altLang="en-US" sz="3600" b="1" dirty="0">
              <a:latin typeface="Microsoft YaHei UI" panose="020B0503020204020204" pitchFamily="34" charset="-122"/>
              <a:ea typeface="Microsoft YaHei UI" panose="020B0503020204020204" pitchFamily="34" charset="-122"/>
            </a:endParaRPr>
          </a:p>
          <a:p>
            <a:pPr algn="l">
              <a:lnSpc>
                <a:spcPct val="111000"/>
              </a:lnSpc>
            </a:pPr>
            <a:r>
              <a:rPr lang="zh-CN" altLang="en-US" sz="3600" b="1" spc="360">
                <a:solidFill>
                  <a:srgbClr val="313131"/>
                </a:solidFill>
                <a:latin typeface="Microsoft YaHei UI" panose="020B0503020204020204" pitchFamily="34" charset="-122"/>
                <a:ea typeface="Microsoft YaHei UI" panose="020B0503020204020204" pitchFamily="34" charset="-122"/>
              </a:rPr>
              <a:t>研究思路</a:t>
            </a:r>
            <a:endParaRPr lang="zh-CN" altLang="en-US" b="1" dirty="0">
              <a:latin typeface="Microsoft YaHei UI" panose="020B0503020204020204" pitchFamily="34" charset="-122"/>
              <a:ea typeface="Microsoft YaHei UI" panose="020B0503020204020204" pitchFamily="34" charset="-122"/>
            </a:endParaRPr>
          </a:p>
        </p:txBody>
      </p:sp>
      <p:pic>
        <p:nvPicPr>
          <p:cNvPr id="912014" name="image 12014"/>
          <p:cNvPicPr>
            <a:picLocks noChangeAspect="1"/>
          </p:cNvPicPr>
          <p:nvPr/>
        </p:nvPicPr>
        <p:blipFill>
          <a:blip r:embed="rId7"/>
          <a:srcRect/>
          <a:stretch>
            <a:fillRect/>
          </a:stretch>
        </p:blipFill>
        <p:spPr>
          <a:xfrm>
            <a:off x="0" y="698500"/>
            <a:ext cx="1308100" cy="1143000"/>
          </a:xfrm>
          <a:prstGeom prst="rect">
            <a:avLst/>
          </a:prstGeom>
        </p:spPr>
      </p:pic>
    </p:spTree>
    <p:extLst>
      <p:ext uri="{BB962C8B-B14F-4D97-AF65-F5344CB8AC3E}">
        <p14:creationId xmlns:p14="http://schemas.microsoft.com/office/powerpoint/2010/main" val="30512746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91301" name="image 1301"/>
          <p:cNvPicPr>
            <a:picLocks noChangeAspect="1"/>
          </p:cNvPicPr>
          <p:nvPr/>
        </p:nvPicPr>
        <p:blipFill>
          <a:blip r:embed="rId2"/>
          <a:srcRect/>
          <a:stretch>
            <a:fillRect/>
          </a:stretch>
        </p:blipFill>
        <p:spPr>
          <a:xfrm>
            <a:off x="1727200" y="2438400"/>
            <a:ext cx="20802600" cy="9715500"/>
          </a:xfrm>
          <a:prstGeom prst="rect">
            <a:avLst/>
          </a:prstGeom>
        </p:spPr>
      </p:pic>
      <p:sp>
        <p:nvSpPr>
          <p:cNvPr id="1302" name="Object 1302"/>
          <p:cNvSpPr txBox="1"/>
          <p:nvPr/>
        </p:nvSpPr>
        <p:spPr>
          <a:xfrm>
            <a:off x="11734800" y="7045959"/>
            <a:ext cx="1398100" cy="737179"/>
          </a:xfrm>
          <a:prstGeom prst="rect">
            <a:avLst/>
          </a:prstGeom>
        </p:spPr>
        <p:txBody>
          <a:bodyPr vert="horz" lIns="0" tIns="0" rIns="0" bIns="0" rtlCol="0" anchor="t" anchorCtr="0">
            <a:noAutofit/>
          </a:bodyPr>
          <a:lstStyle/>
          <a:p>
            <a:pPr algn="l">
              <a:lnSpc>
                <a:spcPct val="100000"/>
              </a:lnSpc>
            </a:pPr>
            <a:r>
              <a:rPr lang="zh-CN" sz="4800" b="1" i="0" dirty="0">
                <a:solidFill>
                  <a:srgbClr val="FFFFFF"/>
                </a:solidFill>
                <a:latin typeface="SourceHanSansSC-Regular" panose="020B0500000000000000" charset="-122"/>
                <a:ea typeface="SourceHanSansSC-Regular" panose="020B0500000000000000" charset="-122"/>
              </a:rPr>
              <a:t>01</a:t>
            </a:r>
            <a:endParaRPr lang="zh-CN" altLang="en-US"/>
          </a:p>
        </p:txBody>
      </p:sp>
      <p:sp>
        <p:nvSpPr>
          <p:cNvPr id="1303" name="Object 1303"/>
          <p:cNvSpPr txBox="1"/>
          <p:nvPr/>
        </p:nvSpPr>
        <p:spPr>
          <a:xfrm>
            <a:off x="11696700" y="6918959"/>
            <a:ext cx="1398100" cy="737179"/>
          </a:xfrm>
          <a:prstGeom prst="rect">
            <a:avLst/>
          </a:prstGeom>
        </p:spPr>
        <p:txBody>
          <a:bodyPr vert="horz" lIns="0" tIns="0" rIns="0" bIns="0" rtlCol="0" anchor="t" anchorCtr="0">
            <a:noAutofit/>
          </a:bodyPr>
          <a:lstStyle/>
          <a:p>
            <a:pPr algn="l">
              <a:lnSpc>
                <a:spcPct val="100000"/>
              </a:lnSpc>
            </a:pPr>
            <a:r>
              <a:rPr lang="zh-CN" sz="4800" b="1" i="0" dirty="0">
                <a:solidFill>
                  <a:srgbClr val="FFFFFF"/>
                </a:solidFill>
                <a:latin typeface="SourceHanSansSC-Regular" panose="020B0500000000000000" charset="-122"/>
                <a:ea typeface="SourceHanSansSC-Regular" panose="020B0500000000000000" charset="-122"/>
              </a:rPr>
              <a:t>02</a:t>
            </a:r>
            <a:endParaRPr lang="zh-CN" altLang="en-US"/>
          </a:p>
        </p:txBody>
      </p:sp>
      <p:sp>
        <p:nvSpPr>
          <p:cNvPr id="1304" name="Object 1304"/>
          <p:cNvSpPr txBox="1"/>
          <p:nvPr/>
        </p:nvSpPr>
        <p:spPr>
          <a:xfrm>
            <a:off x="11696700" y="6918959"/>
            <a:ext cx="1398100" cy="737179"/>
          </a:xfrm>
          <a:prstGeom prst="rect">
            <a:avLst/>
          </a:prstGeom>
        </p:spPr>
        <p:txBody>
          <a:bodyPr vert="horz" lIns="0" tIns="0" rIns="0" bIns="0" rtlCol="0" anchor="t" anchorCtr="0">
            <a:noAutofit/>
          </a:bodyPr>
          <a:lstStyle/>
          <a:p>
            <a:pPr algn="l">
              <a:lnSpc>
                <a:spcPct val="100000"/>
              </a:lnSpc>
            </a:pPr>
            <a:r>
              <a:rPr lang="zh-CN" sz="4800" b="1" i="0" dirty="0">
                <a:solidFill>
                  <a:srgbClr val="FFFFFF"/>
                </a:solidFill>
                <a:latin typeface="SourceHanSansSC-Regular" panose="020B0500000000000000" charset="-122"/>
                <a:ea typeface="SourceHanSansSC-Regular" panose="020B0500000000000000" charset="-122"/>
              </a:rPr>
              <a:t>03</a:t>
            </a:r>
            <a:endParaRPr lang="zh-CN" altLang="en-US"/>
          </a:p>
        </p:txBody>
      </p:sp>
      <p:sp>
        <p:nvSpPr>
          <p:cNvPr id="1305" name="Object 1305"/>
          <p:cNvSpPr txBox="1"/>
          <p:nvPr/>
        </p:nvSpPr>
        <p:spPr>
          <a:xfrm>
            <a:off x="11684000" y="6918959"/>
            <a:ext cx="1398100" cy="737179"/>
          </a:xfrm>
          <a:prstGeom prst="rect">
            <a:avLst/>
          </a:prstGeom>
        </p:spPr>
        <p:txBody>
          <a:bodyPr vert="horz" lIns="0" tIns="0" rIns="0" bIns="0" rtlCol="0" anchor="t" anchorCtr="0">
            <a:noAutofit/>
          </a:bodyPr>
          <a:lstStyle/>
          <a:p>
            <a:pPr algn="l">
              <a:lnSpc>
                <a:spcPct val="100000"/>
              </a:lnSpc>
            </a:pPr>
            <a:r>
              <a:rPr lang="zh-CN" sz="4800" b="1" i="0" dirty="0">
                <a:solidFill>
                  <a:srgbClr val="FFFFFF"/>
                </a:solidFill>
                <a:latin typeface="SourceHanSansSC-Regular" panose="020B0500000000000000" charset="-122"/>
                <a:ea typeface="SourceHanSansSC-Regular" panose="020B0500000000000000" charset="-122"/>
              </a:rPr>
              <a:t>04</a:t>
            </a:r>
            <a:endParaRPr lang="zh-CN" altLang="en-US"/>
          </a:p>
        </p:txBody>
      </p:sp>
      <p:sp>
        <p:nvSpPr>
          <p:cNvPr id="1306" name="Object 1306"/>
          <p:cNvSpPr txBox="1"/>
          <p:nvPr/>
        </p:nvSpPr>
        <p:spPr>
          <a:xfrm>
            <a:off x="1676400" y="2934970"/>
            <a:ext cx="5490720" cy="546530"/>
          </a:xfrm>
          <a:prstGeom prst="rect">
            <a:avLst/>
          </a:prstGeom>
        </p:spPr>
        <p:txBody>
          <a:bodyPr vert="horz" lIns="0" tIns="0" rIns="0" bIns="0" rtlCol="0" anchor="t" anchorCtr="0">
            <a:noAutofit/>
          </a:bodyPr>
          <a:lstStyle/>
          <a:p>
            <a:pPr algn="l">
              <a:lnSpc>
                <a:spcPct val="100000"/>
              </a:lnSpc>
            </a:pPr>
            <a:r>
              <a:rPr lang="zh-CN" sz="3600" b="1" i="0" spc="360">
                <a:solidFill>
                  <a:srgbClr val="434343"/>
                </a:solidFill>
                <a:latin typeface="Microsoft YaHei UI" panose="020B0503020204020204" pitchFamily="34" charset="-122"/>
                <a:ea typeface="Microsoft YaHei UI" panose="020B0503020204020204" pitchFamily="34" charset="-122"/>
              </a:rPr>
              <a:t>文献阅读</a:t>
            </a:r>
            <a:r>
              <a:rPr lang="zh-CN" altLang="en-US" sz="3600" b="1" i="0" spc="360">
                <a:solidFill>
                  <a:srgbClr val="434343"/>
                </a:solidFill>
                <a:latin typeface="Microsoft YaHei UI" panose="020B0503020204020204" pitchFamily="34" charset="-122"/>
                <a:ea typeface="Microsoft YaHei UI" panose="020B0503020204020204" pitchFamily="34" charset="-122"/>
              </a:rPr>
              <a:t>法</a:t>
            </a:r>
            <a:endParaRPr lang="zh-CN" altLang="en-US" b="1">
              <a:latin typeface="Microsoft YaHei UI" panose="020B0503020204020204" pitchFamily="34" charset="-122"/>
              <a:ea typeface="Microsoft YaHei UI" panose="020B0503020204020204" pitchFamily="34" charset="-122"/>
            </a:endParaRPr>
          </a:p>
        </p:txBody>
      </p:sp>
      <p:sp>
        <p:nvSpPr>
          <p:cNvPr id="1307" name="Object 1307"/>
          <p:cNvSpPr txBox="1"/>
          <p:nvPr/>
        </p:nvSpPr>
        <p:spPr>
          <a:xfrm>
            <a:off x="1689100" y="3813175"/>
            <a:ext cx="8032720" cy="2440320"/>
          </a:xfrm>
          <a:prstGeom prst="rect">
            <a:avLst/>
          </a:prstGeom>
        </p:spPr>
        <p:txBody>
          <a:bodyPr vert="horz" lIns="0" tIns="0" rIns="0" bIns="0" rtlCol="0" anchor="t" anchorCtr="0">
            <a:noAutofit/>
          </a:bodyPr>
          <a:lstStyle/>
          <a:p>
            <a:pPr algn="l">
              <a:lnSpc>
                <a:spcPct val="133000"/>
              </a:lnSpc>
            </a:pPr>
            <a:r>
              <a:rPr lang="zh-CN" sz="3000" b="0" i="0" dirty="0">
                <a:solidFill>
                  <a:srgbClr val="898989"/>
                </a:solidFill>
                <a:latin typeface="Microsoft YaHei UI" panose="020B0503020204020204" pitchFamily="34" charset="-122"/>
                <a:ea typeface="Microsoft YaHei UI" panose="020B0503020204020204" pitchFamily="34" charset="-122"/>
              </a:rPr>
              <a:t>为了从总体</a:t>
            </a:r>
            <a:r>
              <a:rPr lang="zh-CN" sz="3000" b="0" i="0">
                <a:solidFill>
                  <a:srgbClr val="898989"/>
                </a:solidFill>
                <a:latin typeface="Microsoft YaHei UI" panose="020B0503020204020204" pitchFamily="34" charset="-122"/>
                <a:ea typeface="Microsoft YaHei UI" panose="020B0503020204020204" pitchFamily="34" charset="-122"/>
              </a:rPr>
              <a:t>上把握</a:t>
            </a:r>
            <a:r>
              <a:rPr lang="zh-CN" altLang="en-US" sz="3000" b="0" i="0">
                <a:solidFill>
                  <a:srgbClr val="898989"/>
                </a:solidFill>
                <a:latin typeface="Microsoft YaHei UI" panose="020B0503020204020204" pitchFamily="34" charset="-122"/>
                <a:ea typeface="Microsoft YaHei UI" panose="020B0503020204020204" pitchFamily="34" charset="-122"/>
              </a:rPr>
              <a:t>国内外关于管道喷涂修复承载性的</a:t>
            </a:r>
            <a:r>
              <a:rPr lang="zh-CN" sz="3000" b="0" i="0">
                <a:solidFill>
                  <a:srgbClr val="898989"/>
                </a:solidFill>
                <a:latin typeface="Microsoft YaHei UI" panose="020B0503020204020204" pitchFamily="34" charset="-122"/>
                <a:ea typeface="Microsoft YaHei UI" panose="020B0503020204020204" pitchFamily="34" charset="-122"/>
              </a:rPr>
              <a:t>研究</a:t>
            </a:r>
            <a:r>
              <a:rPr lang="zh-CN" sz="3000" b="0" i="0" dirty="0">
                <a:solidFill>
                  <a:srgbClr val="898989"/>
                </a:solidFill>
                <a:latin typeface="Microsoft YaHei UI" panose="020B0503020204020204" pitchFamily="34" charset="-122"/>
                <a:ea typeface="Microsoft YaHei UI" panose="020B0503020204020204" pitchFamily="34" charset="-122"/>
              </a:rPr>
              <a:t>进展 </a:t>
            </a:r>
            <a:r>
              <a:rPr lang="zh-CN" sz="3000" b="0" i="0">
                <a:solidFill>
                  <a:srgbClr val="898989"/>
                </a:solidFill>
                <a:latin typeface="Microsoft YaHei UI" panose="020B0503020204020204" pitchFamily="34" charset="-122"/>
                <a:ea typeface="Microsoft YaHei UI" panose="020B0503020204020204" pitchFamily="34" charset="-122"/>
              </a:rPr>
              <a:t>，查阅</a:t>
            </a:r>
            <a:r>
              <a:rPr lang="zh-CN" altLang="en-US" sz="3000" b="0" i="0">
                <a:solidFill>
                  <a:srgbClr val="898989"/>
                </a:solidFill>
                <a:latin typeface="Microsoft YaHei UI" panose="020B0503020204020204" pitchFamily="34" charset="-122"/>
                <a:ea typeface="Microsoft YaHei UI" panose="020B0503020204020204" pitchFamily="34" charset="-122"/>
              </a:rPr>
              <a:t>了</a:t>
            </a:r>
            <a:r>
              <a:rPr lang="zh-CN" sz="3000" b="0" i="0">
                <a:solidFill>
                  <a:srgbClr val="898989"/>
                </a:solidFill>
                <a:latin typeface="Microsoft YaHei UI" panose="020B0503020204020204" pitchFamily="34" charset="-122"/>
                <a:ea typeface="Microsoft YaHei UI" panose="020B0503020204020204" pitchFamily="34" charset="-122"/>
              </a:rPr>
              <a:t>大量</a:t>
            </a:r>
            <a:r>
              <a:rPr lang="zh-CN" sz="3000" b="0" i="0" dirty="0">
                <a:solidFill>
                  <a:srgbClr val="898989"/>
                </a:solidFill>
                <a:latin typeface="Microsoft YaHei UI" panose="020B0503020204020204" pitchFamily="34" charset="-122"/>
                <a:ea typeface="Microsoft YaHei UI" panose="020B0503020204020204" pitchFamily="34" charset="-122"/>
              </a:rPr>
              <a:t>的国内外文献，在对其进行深入、系统研究的基础上，找准本研究的切入点和拟解决的主要问题。 </a:t>
            </a:r>
            <a:endParaRPr lang="zh-CN" altLang="en-US" dirty="0">
              <a:latin typeface="Microsoft YaHei UI" panose="020B0503020204020204" pitchFamily="34" charset="-122"/>
              <a:ea typeface="Microsoft YaHei UI" panose="020B0503020204020204" pitchFamily="34" charset="-122"/>
            </a:endParaRPr>
          </a:p>
        </p:txBody>
      </p:sp>
      <p:sp>
        <p:nvSpPr>
          <p:cNvPr id="1308" name="Object 1308"/>
          <p:cNvSpPr txBox="1"/>
          <p:nvPr/>
        </p:nvSpPr>
        <p:spPr>
          <a:xfrm>
            <a:off x="14617700" y="2934970"/>
            <a:ext cx="5490720" cy="546530"/>
          </a:xfrm>
          <a:prstGeom prst="rect">
            <a:avLst/>
          </a:prstGeom>
        </p:spPr>
        <p:txBody>
          <a:bodyPr vert="horz" lIns="0" tIns="0" rIns="0" bIns="0" rtlCol="0" anchor="t" anchorCtr="0">
            <a:noAutofit/>
          </a:bodyPr>
          <a:lstStyle/>
          <a:p>
            <a:pPr algn="l">
              <a:lnSpc>
                <a:spcPct val="100000"/>
              </a:lnSpc>
            </a:pPr>
            <a:r>
              <a:rPr lang="zh-CN" sz="3600" b="1" i="0" spc="360">
                <a:solidFill>
                  <a:srgbClr val="434343"/>
                </a:solidFill>
                <a:latin typeface="Microsoft YaHei UI" panose="020B0503020204020204" pitchFamily="34" charset="-122"/>
                <a:ea typeface="Microsoft YaHei UI" panose="020B0503020204020204" pitchFamily="34" charset="-122"/>
              </a:rPr>
              <a:t>理论探讨</a:t>
            </a:r>
            <a:r>
              <a:rPr lang="zh-CN" altLang="en-US" sz="3600" b="1" i="0" spc="360">
                <a:solidFill>
                  <a:srgbClr val="434343"/>
                </a:solidFill>
                <a:latin typeface="Microsoft YaHei UI" panose="020B0503020204020204" pitchFamily="34" charset="-122"/>
                <a:ea typeface="Microsoft YaHei UI" panose="020B0503020204020204" pitchFamily="34" charset="-122"/>
              </a:rPr>
              <a:t>法</a:t>
            </a:r>
            <a:endParaRPr lang="zh-CN" altLang="en-US" b="1">
              <a:latin typeface="Microsoft YaHei UI" panose="020B0503020204020204" pitchFamily="34" charset="-122"/>
              <a:ea typeface="Microsoft YaHei UI" panose="020B0503020204020204" pitchFamily="34" charset="-122"/>
            </a:endParaRPr>
          </a:p>
        </p:txBody>
      </p:sp>
      <p:sp>
        <p:nvSpPr>
          <p:cNvPr id="1309" name="Object 1309"/>
          <p:cNvSpPr txBox="1"/>
          <p:nvPr/>
        </p:nvSpPr>
        <p:spPr>
          <a:xfrm>
            <a:off x="14566900" y="3813175"/>
            <a:ext cx="8032720" cy="1830240"/>
          </a:xfrm>
          <a:prstGeom prst="rect">
            <a:avLst/>
          </a:prstGeom>
        </p:spPr>
        <p:txBody>
          <a:bodyPr vert="horz" lIns="0" tIns="0" rIns="0" bIns="0" rtlCol="0" anchor="t" anchorCtr="0">
            <a:noAutofit/>
          </a:bodyPr>
          <a:lstStyle/>
          <a:p>
            <a:pPr algn="l">
              <a:lnSpc>
                <a:spcPct val="133000"/>
              </a:lnSpc>
            </a:pPr>
            <a:r>
              <a:rPr lang="zh-CN" sz="3000" b="0" i="0" dirty="0">
                <a:solidFill>
                  <a:srgbClr val="898989"/>
                </a:solidFill>
                <a:latin typeface="Microsoft YaHei UI" panose="020B0503020204020204" pitchFamily="34" charset="-122"/>
                <a:ea typeface="Microsoft YaHei UI" panose="020B0503020204020204" pitchFamily="34" charset="-122"/>
              </a:rPr>
              <a:t>结合本文的研究主题，在对相关文献进行研究的基础上，通过逻辑推理和理论分析， 建立相应的理论框架。</a:t>
            </a:r>
            <a:endParaRPr lang="zh-CN" altLang="en-US">
              <a:latin typeface="Microsoft YaHei UI" panose="020B0503020204020204" pitchFamily="34" charset="-122"/>
              <a:ea typeface="Microsoft YaHei UI" panose="020B0503020204020204" pitchFamily="34" charset="-122"/>
            </a:endParaRPr>
          </a:p>
        </p:txBody>
      </p:sp>
      <p:sp>
        <p:nvSpPr>
          <p:cNvPr id="13010" name="Object 13010"/>
          <p:cNvSpPr txBox="1"/>
          <p:nvPr/>
        </p:nvSpPr>
        <p:spPr>
          <a:xfrm>
            <a:off x="1676400" y="8192770"/>
            <a:ext cx="6126220" cy="546530"/>
          </a:xfrm>
          <a:prstGeom prst="rect">
            <a:avLst/>
          </a:prstGeom>
        </p:spPr>
        <p:txBody>
          <a:bodyPr vert="horz" lIns="0" tIns="0" rIns="0" bIns="0" rtlCol="0" anchor="t" anchorCtr="0">
            <a:noAutofit/>
          </a:bodyPr>
          <a:lstStyle/>
          <a:p>
            <a:pPr algn="l">
              <a:lnSpc>
                <a:spcPct val="100000"/>
              </a:lnSpc>
            </a:pPr>
            <a:r>
              <a:rPr lang="zh-CN" altLang="en-US" sz="3600" b="1" spc="360">
                <a:solidFill>
                  <a:srgbClr val="434343"/>
                </a:solidFill>
                <a:latin typeface="Microsoft YaHei UI" panose="020B0503020204020204" pitchFamily="34" charset="-122"/>
                <a:ea typeface="Microsoft YaHei UI" panose="020B0503020204020204" pitchFamily="34" charset="-122"/>
              </a:rPr>
              <a:t>跨学科研究法</a:t>
            </a:r>
            <a:endParaRPr lang="zh-CN" altLang="en-US" b="1" dirty="0">
              <a:latin typeface="Microsoft YaHei UI" panose="020B0503020204020204" pitchFamily="34" charset="-122"/>
              <a:ea typeface="Microsoft YaHei UI" panose="020B0503020204020204" pitchFamily="34" charset="-122"/>
            </a:endParaRPr>
          </a:p>
        </p:txBody>
      </p:sp>
      <p:sp>
        <p:nvSpPr>
          <p:cNvPr id="13011" name="Object 13011"/>
          <p:cNvSpPr txBox="1"/>
          <p:nvPr/>
        </p:nvSpPr>
        <p:spPr>
          <a:xfrm>
            <a:off x="1689100" y="9172575"/>
            <a:ext cx="8096270" cy="1220160"/>
          </a:xfrm>
          <a:prstGeom prst="rect">
            <a:avLst/>
          </a:prstGeom>
        </p:spPr>
        <p:txBody>
          <a:bodyPr vert="horz" lIns="0" tIns="0" rIns="0" bIns="0" rtlCol="0" anchor="t" anchorCtr="0">
            <a:noAutofit/>
          </a:bodyPr>
          <a:lstStyle/>
          <a:p>
            <a:pPr algn="l">
              <a:lnSpc>
                <a:spcPct val="133000"/>
              </a:lnSpc>
            </a:pPr>
            <a:r>
              <a:rPr lang="zh-CN" altLang="en-US" sz="3000" b="0" i="0">
                <a:solidFill>
                  <a:srgbClr val="898989"/>
                </a:solidFill>
                <a:latin typeface="Microsoft YaHei UI" panose="020B0503020204020204" pitchFamily="34" charset="-122"/>
                <a:ea typeface="Microsoft YaHei UI" panose="020B0503020204020204" pitchFamily="34" charset="-122"/>
              </a:rPr>
              <a:t>结合计算机知识，设计管道喷涂承载力计算软件，将复合强度的计算程序化。</a:t>
            </a:r>
            <a:endParaRPr lang="zh-CN" altLang="en-US" dirty="0">
              <a:latin typeface="Microsoft YaHei UI" panose="020B0503020204020204" pitchFamily="34" charset="-122"/>
              <a:ea typeface="Microsoft YaHei UI" panose="020B0503020204020204" pitchFamily="34" charset="-122"/>
            </a:endParaRPr>
          </a:p>
        </p:txBody>
      </p:sp>
      <p:sp>
        <p:nvSpPr>
          <p:cNvPr id="13012" name="Object 13012"/>
          <p:cNvSpPr txBox="1"/>
          <p:nvPr/>
        </p:nvSpPr>
        <p:spPr>
          <a:xfrm>
            <a:off x="14617700" y="8192770"/>
            <a:ext cx="5617820" cy="546530"/>
          </a:xfrm>
          <a:prstGeom prst="rect">
            <a:avLst/>
          </a:prstGeom>
        </p:spPr>
        <p:txBody>
          <a:bodyPr vert="horz" lIns="0" tIns="0" rIns="0" bIns="0" rtlCol="0" anchor="t" anchorCtr="0">
            <a:noAutofit/>
          </a:bodyPr>
          <a:lstStyle/>
          <a:p>
            <a:pPr algn="l">
              <a:lnSpc>
                <a:spcPct val="100000"/>
              </a:lnSpc>
            </a:pPr>
            <a:r>
              <a:rPr lang="zh-CN" altLang="en-US" sz="3600" b="1" i="0" spc="360">
                <a:solidFill>
                  <a:srgbClr val="434343"/>
                </a:solidFill>
                <a:latin typeface="Microsoft YaHei UI" panose="020B0503020204020204" pitchFamily="34" charset="-122"/>
                <a:ea typeface="Microsoft YaHei UI" panose="020B0503020204020204" pitchFamily="34" charset="-122"/>
              </a:rPr>
              <a:t>对比分析法</a:t>
            </a:r>
            <a:endParaRPr lang="zh-CN" altLang="en-US" b="1" dirty="0">
              <a:latin typeface="Microsoft YaHei UI" panose="020B0503020204020204" pitchFamily="34" charset="-122"/>
              <a:ea typeface="Microsoft YaHei UI" panose="020B0503020204020204" pitchFamily="34" charset="-122"/>
            </a:endParaRPr>
          </a:p>
        </p:txBody>
      </p:sp>
      <p:sp>
        <p:nvSpPr>
          <p:cNvPr id="13013" name="Object 13013"/>
          <p:cNvSpPr txBox="1"/>
          <p:nvPr/>
        </p:nvSpPr>
        <p:spPr>
          <a:xfrm>
            <a:off x="14566900" y="9172575"/>
            <a:ext cx="8032720" cy="2440320"/>
          </a:xfrm>
          <a:prstGeom prst="rect">
            <a:avLst/>
          </a:prstGeom>
        </p:spPr>
        <p:txBody>
          <a:bodyPr vert="horz" lIns="0" tIns="0" rIns="0" bIns="0" rtlCol="0" anchor="t" anchorCtr="0">
            <a:noAutofit/>
          </a:bodyPr>
          <a:lstStyle/>
          <a:p>
            <a:pPr algn="l">
              <a:lnSpc>
                <a:spcPct val="133000"/>
              </a:lnSpc>
            </a:pPr>
            <a:r>
              <a:rPr lang="zh-CN" altLang="en-US" sz="3000" b="0" i="0">
                <a:solidFill>
                  <a:srgbClr val="898989"/>
                </a:solidFill>
                <a:latin typeface="Microsoft YaHei UI" panose="020B0503020204020204" pitchFamily="34" charset="-122"/>
                <a:ea typeface="Microsoft YaHei UI" panose="020B0503020204020204" pitchFamily="34" charset="-122"/>
              </a:rPr>
              <a:t>对国内外现有的管道复合强度的计算理论进行对比分析，综合考虑其适用性及准确性，归纳总结出准确性高且适用范围广的计算理论。</a:t>
            </a:r>
            <a:endParaRPr lang="zh-CN" altLang="en-US" dirty="0">
              <a:latin typeface="Microsoft YaHei UI" panose="020B0503020204020204" pitchFamily="34" charset="-122"/>
              <a:ea typeface="Microsoft YaHei UI" panose="020B0503020204020204" pitchFamily="34" charset="-122"/>
            </a:endParaRPr>
          </a:p>
        </p:txBody>
      </p:sp>
      <p:pic>
        <p:nvPicPr>
          <p:cNvPr id="913014" name="image 13014"/>
          <p:cNvPicPr>
            <a:picLocks noChangeAspect="1"/>
          </p:cNvPicPr>
          <p:nvPr/>
        </p:nvPicPr>
        <p:blipFill>
          <a:blip r:embed="rId3"/>
          <a:srcRect/>
          <a:stretch>
            <a:fillRect/>
          </a:stretch>
        </p:blipFill>
        <p:spPr>
          <a:xfrm>
            <a:off x="12192000" y="7200900"/>
            <a:ext cx="1600200" cy="1600200"/>
          </a:xfrm>
          <a:prstGeom prst="rect">
            <a:avLst/>
          </a:prstGeom>
        </p:spPr>
      </p:pic>
      <p:pic>
        <p:nvPicPr>
          <p:cNvPr id="913015" name="image 13015"/>
          <p:cNvPicPr>
            <a:picLocks noChangeAspect="1"/>
          </p:cNvPicPr>
          <p:nvPr/>
        </p:nvPicPr>
        <p:blipFill>
          <a:blip r:embed="rId4"/>
          <a:srcRect/>
          <a:stretch>
            <a:fillRect/>
          </a:stretch>
        </p:blipFill>
        <p:spPr>
          <a:xfrm>
            <a:off x="12192000" y="5511800"/>
            <a:ext cx="1600200" cy="1600200"/>
          </a:xfrm>
          <a:prstGeom prst="rect">
            <a:avLst/>
          </a:prstGeom>
        </p:spPr>
      </p:pic>
      <p:pic>
        <p:nvPicPr>
          <p:cNvPr id="913016" name="image 13016"/>
          <p:cNvPicPr>
            <a:picLocks noChangeAspect="1"/>
          </p:cNvPicPr>
          <p:nvPr/>
        </p:nvPicPr>
        <p:blipFill>
          <a:blip r:embed="rId5"/>
          <a:srcRect/>
          <a:stretch>
            <a:fillRect/>
          </a:stretch>
        </p:blipFill>
        <p:spPr>
          <a:xfrm>
            <a:off x="10502900" y="5511800"/>
            <a:ext cx="1600200" cy="1600200"/>
          </a:xfrm>
          <a:prstGeom prst="rect">
            <a:avLst/>
          </a:prstGeom>
        </p:spPr>
      </p:pic>
      <p:pic>
        <p:nvPicPr>
          <p:cNvPr id="913017" name="image 13017"/>
          <p:cNvPicPr>
            <a:picLocks noChangeAspect="1"/>
          </p:cNvPicPr>
          <p:nvPr/>
        </p:nvPicPr>
        <p:blipFill>
          <a:blip r:embed="rId6"/>
          <a:srcRect/>
          <a:stretch>
            <a:fillRect/>
          </a:stretch>
        </p:blipFill>
        <p:spPr>
          <a:xfrm>
            <a:off x="10502900" y="7200900"/>
            <a:ext cx="1600200" cy="1600200"/>
          </a:xfrm>
          <a:prstGeom prst="rect">
            <a:avLst/>
          </a:prstGeom>
        </p:spPr>
      </p:pic>
      <p:sp>
        <p:nvSpPr>
          <p:cNvPr id="13018" name="Object 13018"/>
          <p:cNvSpPr txBox="1"/>
          <p:nvPr/>
        </p:nvSpPr>
        <p:spPr>
          <a:xfrm>
            <a:off x="10812783" y="6057106"/>
            <a:ext cx="1347260" cy="927830"/>
          </a:xfrm>
          <a:prstGeom prst="rect">
            <a:avLst/>
          </a:prstGeom>
        </p:spPr>
        <p:txBody>
          <a:bodyPr vert="horz" lIns="0" tIns="0" rIns="0" bIns="0" rtlCol="0" anchor="t" anchorCtr="0">
            <a:noAutofit/>
          </a:bodyPr>
          <a:lstStyle/>
          <a:p>
            <a:pPr algn="ctr">
              <a:lnSpc>
                <a:spcPct val="102000"/>
              </a:lnSpc>
            </a:pPr>
            <a:r>
              <a:rPr lang="zh-CN" sz="6000" b="0" i="0" spc="600" dirty="0">
                <a:solidFill>
                  <a:srgbClr val="FFFFFF"/>
                </a:solidFill>
                <a:latin typeface="OPPOSans-R" panose="00020600040101010101" charset="-122"/>
                <a:ea typeface="OPPOSans-R" panose="00020600040101010101" charset="-122"/>
              </a:rPr>
              <a:t>1</a:t>
            </a:r>
            <a:endParaRPr lang="zh-CN" altLang="en-US"/>
          </a:p>
        </p:txBody>
      </p:sp>
      <p:sp>
        <p:nvSpPr>
          <p:cNvPr id="13019" name="Object 13019"/>
          <p:cNvSpPr txBox="1"/>
          <p:nvPr/>
        </p:nvSpPr>
        <p:spPr>
          <a:xfrm>
            <a:off x="12082783" y="6058251"/>
            <a:ext cx="1347260" cy="927830"/>
          </a:xfrm>
          <a:prstGeom prst="rect">
            <a:avLst/>
          </a:prstGeom>
        </p:spPr>
        <p:txBody>
          <a:bodyPr vert="horz" lIns="0" tIns="0" rIns="0" bIns="0" rtlCol="0" anchor="t" anchorCtr="0">
            <a:noAutofit/>
          </a:bodyPr>
          <a:lstStyle/>
          <a:p>
            <a:pPr algn="ctr">
              <a:lnSpc>
                <a:spcPct val="102000"/>
              </a:lnSpc>
            </a:pPr>
            <a:r>
              <a:rPr lang="zh-CN" sz="6000" b="0" i="0" spc="600" dirty="0">
                <a:solidFill>
                  <a:srgbClr val="FFFFFF"/>
                </a:solidFill>
                <a:latin typeface="OPPOSans-R" panose="00020600040101010101" charset="-122"/>
                <a:ea typeface="OPPOSans-R" panose="00020600040101010101" charset="-122"/>
              </a:rPr>
              <a:t>2</a:t>
            </a:r>
            <a:endParaRPr lang="zh-CN" altLang="en-US"/>
          </a:p>
        </p:txBody>
      </p:sp>
      <p:sp>
        <p:nvSpPr>
          <p:cNvPr id="13020" name="Object 13020"/>
          <p:cNvSpPr txBox="1"/>
          <p:nvPr/>
        </p:nvSpPr>
        <p:spPr>
          <a:xfrm>
            <a:off x="10831833" y="7315551"/>
            <a:ext cx="1347260" cy="927830"/>
          </a:xfrm>
          <a:prstGeom prst="rect">
            <a:avLst/>
          </a:prstGeom>
        </p:spPr>
        <p:txBody>
          <a:bodyPr vert="horz" lIns="0" tIns="0" rIns="0" bIns="0" rtlCol="0" anchor="t" anchorCtr="0">
            <a:noAutofit/>
          </a:bodyPr>
          <a:lstStyle/>
          <a:p>
            <a:pPr algn="ctr">
              <a:lnSpc>
                <a:spcPct val="102000"/>
              </a:lnSpc>
            </a:pPr>
            <a:r>
              <a:rPr lang="zh-CN" sz="6000" b="0" i="0" spc="600" dirty="0">
                <a:solidFill>
                  <a:srgbClr val="FFFFFF"/>
                </a:solidFill>
                <a:latin typeface="OPPOSans-R" panose="00020600040101010101" charset="-122"/>
                <a:ea typeface="OPPOSans-R" panose="00020600040101010101" charset="-122"/>
              </a:rPr>
              <a:t>3</a:t>
            </a:r>
            <a:endParaRPr lang="zh-CN" altLang="en-US"/>
          </a:p>
        </p:txBody>
      </p:sp>
      <p:sp>
        <p:nvSpPr>
          <p:cNvPr id="13021" name="Object 13021"/>
          <p:cNvSpPr txBox="1"/>
          <p:nvPr/>
        </p:nvSpPr>
        <p:spPr>
          <a:xfrm>
            <a:off x="12082783" y="7314406"/>
            <a:ext cx="1347260" cy="927830"/>
          </a:xfrm>
          <a:prstGeom prst="rect">
            <a:avLst/>
          </a:prstGeom>
        </p:spPr>
        <p:txBody>
          <a:bodyPr vert="horz" lIns="0" tIns="0" rIns="0" bIns="0" rtlCol="0" anchor="t" anchorCtr="0">
            <a:noAutofit/>
          </a:bodyPr>
          <a:lstStyle/>
          <a:p>
            <a:pPr algn="ctr">
              <a:lnSpc>
                <a:spcPct val="102000"/>
              </a:lnSpc>
            </a:pPr>
            <a:r>
              <a:rPr lang="zh-CN" sz="6000" b="0" i="0" spc="600" dirty="0">
                <a:solidFill>
                  <a:srgbClr val="FFFFFF"/>
                </a:solidFill>
                <a:latin typeface="OPPOSans-R" panose="00020600040101010101" charset="-122"/>
                <a:ea typeface="OPPOSans-R" panose="00020600040101010101" charset="-122"/>
              </a:rPr>
              <a:t>4</a:t>
            </a:r>
            <a:endParaRPr lang="zh-CN" altLang="en-US"/>
          </a:p>
        </p:txBody>
      </p:sp>
      <p:sp>
        <p:nvSpPr>
          <p:cNvPr id="13022" name="Object 13022"/>
          <p:cNvSpPr txBox="1"/>
          <p:nvPr/>
        </p:nvSpPr>
        <p:spPr>
          <a:xfrm>
            <a:off x="1676400" y="732790"/>
            <a:ext cx="5096710" cy="1194740"/>
          </a:xfrm>
          <a:prstGeom prst="rect">
            <a:avLst/>
          </a:prstGeom>
        </p:spPr>
        <p:txBody>
          <a:bodyPr vert="horz" lIns="0" tIns="0" rIns="0" bIns="0" rtlCol="0" anchor="t" anchorCtr="0">
            <a:noAutofit/>
          </a:bodyPr>
          <a:lstStyle/>
          <a:p>
            <a:pPr algn="l">
              <a:lnSpc>
                <a:spcPct val="111000"/>
              </a:lnSpc>
            </a:pPr>
            <a:r>
              <a:rPr lang="zh-CN" sz="3600" b="1" i="0" spc="360">
                <a:solidFill>
                  <a:srgbClr val="313131"/>
                </a:solidFill>
                <a:latin typeface="Microsoft YaHei UI" panose="020B0503020204020204" pitchFamily="34" charset="-122"/>
                <a:ea typeface="Microsoft YaHei UI" panose="020B0503020204020204" pitchFamily="34" charset="-122"/>
              </a:rPr>
              <a:t>2.</a:t>
            </a:r>
            <a:r>
              <a:rPr lang="en-US" altLang="zh-CN" sz="3600" b="1" i="0" spc="360">
                <a:solidFill>
                  <a:srgbClr val="313131"/>
                </a:solidFill>
                <a:latin typeface="Microsoft YaHei UI" panose="020B0503020204020204" pitchFamily="34" charset="-122"/>
                <a:ea typeface="Microsoft YaHei UI" panose="020B0503020204020204" pitchFamily="34" charset="-122"/>
              </a:rPr>
              <a:t>3</a:t>
            </a:r>
            <a:endParaRPr lang="zh-CN" altLang="en-US" sz="3600" b="1">
              <a:latin typeface="Microsoft YaHei UI" panose="020B0503020204020204" pitchFamily="34" charset="-122"/>
              <a:ea typeface="Microsoft YaHei UI" panose="020B0503020204020204" pitchFamily="34" charset="-122"/>
            </a:endParaRPr>
          </a:p>
          <a:p>
            <a:pPr algn="l">
              <a:lnSpc>
                <a:spcPct val="111000"/>
              </a:lnSpc>
            </a:pPr>
            <a:r>
              <a:rPr lang="zh-CN" sz="3600" b="1" i="0" spc="360">
                <a:solidFill>
                  <a:srgbClr val="313131"/>
                </a:solidFill>
                <a:latin typeface="Microsoft YaHei UI" panose="020B0503020204020204" pitchFamily="34" charset="-122"/>
                <a:ea typeface="Microsoft YaHei UI" panose="020B0503020204020204" pitchFamily="34" charset="-122"/>
              </a:rPr>
              <a:t>研究方</a:t>
            </a:r>
            <a:r>
              <a:rPr lang="zh-CN" altLang="en-US" sz="3600" b="1" i="0" spc="360">
                <a:solidFill>
                  <a:srgbClr val="313131"/>
                </a:solidFill>
                <a:latin typeface="Microsoft YaHei UI" panose="020B0503020204020204" pitchFamily="34" charset="-122"/>
                <a:ea typeface="Microsoft YaHei UI" panose="020B0503020204020204" pitchFamily="34" charset="-122"/>
              </a:rPr>
              <a:t>法</a:t>
            </a:r>
            <a:r>
              <a:rPr lang="zh-CN" sz="3600" b="1" i="0" spc="360">
                <a:solidFill>
                  <a:srgbClr val="313131"/>
                </a:solidFill>
                <a:latin typeface="Microsoft YaHei UI" panose="020B0503020204020204" pitchFamily="34" charset="-122"/>
                <a:ea typeface="Microsoft YaHei UI" panose="020B0503020204020204" pitchFamily="34" charset="-122"/>
              </a:rPr>
              <a:t> </a:t>
            </a:r>
            <a:endParaRPr lang="zh-CN" altLang="en-US" b="1">
              <a:latin typeface="Microsoft YaHei UI" panose="020B0503020204020204" pitchFamily="34" charset="-122"/>
              <a:ea typeface="Microsoft YaHei UI" panose="020B0503020204020204" pitchFamily="34" charset="-122"/>
            </a:endParaRPr>
          </a:p>
        </p:txBody>
      </p:sp>
      <p:pic>
        <p:nvPicPr>
          <p:cNvPr id="913023" name="image 13023"/>
          <p:cNvPicPr>
            <a:picLocks noChangeAspect="1"/>
          </p:cNvPicPr>
          <p:nvPr/>
        </p:nvPicPr>
        <p:blipFill>
          <a:blip r:embed="rId7"/>
          <a:srcRect/>
          <a:stretch>
            <a:fillRect/>
          </a:stretch>
        </p:blipFill>
        <p:spPr>
          <a:xfrm>
            <a:off x="0" y="698500"/>
            <a:ext cx="1308100" cy="114300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91401" name="image 1401"/>
          <p:cNvPicPr>
            <a:picLocks noChangeAspect="1"/>
          </p:cNvPicPr>
          <p:nvPr/>
        </p:nvPicPr>
        <p:blipFill>
          <a:blip r:embed="rId2"/>
          <a:srcRect/>
          <a:stretch>
            <a:fillRect/>
          </a:stretch>
        </p:blipFill>
        <p:spPr>
          <a:xfrm>
            <a:off x="0" y="4114800"/>
            <a:ext cx="9258300" cy="4953000"/>
          </a:xfrm>
          <a:prstGeom prst="rect">
            <a:avLst/>
          </a:prstGeom>
        </p:spPr>
      </p:pic>
      <p:sp>
        <p:nvSpPr>
          <p:cNvPr id="1402" name="Object 1402"/>
          <p:cNvSpPr txBox="1"/>
          <p:nvPr/>
        </p:nvSpPr>
        <p:spPr>
          <a:xfrm>
            <a:off x="1587500" y="5667375"/>
            <a:ext cx="3749450" cy="1677720"/>
          </a:xfrm>
          <a:prstGeom prst="rect">
            <a:avLst/>
          </a:prstGeom>
        </p:spPr>
        <p:txBody>
          <a:bodyPr vert="horz" lIns="0" tIns="0" rIns="0" bIns="0" rtlCol="0" anchor="t" anchorCtr="0">
            <a:noAutofit/>
          </a:bodyPr>
          <a:lstStyle/>
          <a:p>
            <a:pPr algn="l">
              <a:lnSpc>
                <a:spcPct val="100000"/>
              </a:lnSpc>
            </a:pPr>
            <a:r>
              <a:rPr lang="zh-CN" sz="11000" b="0" i="0" dirty="0">
                <a:solidFill>
                  <a:srgbClr val="FFFFFF"/>
                </a:solidFill>
                <a:latin typeface="Microsoft YaHei UI" panose="020B0503020204020204" pitchFamily="34" charset="-122"/>
                <a:ea typeface="Microsoft YaHei UI" panose="020B0503020204020204" pitchFamily="34" charset="-122"/>
              </a:rPr>
              <a:t>03</a:t>
            </a:r>
            <a:endParaRPr lang="zh-CN" altLang="en-US">
              <a:latin typeface="Microsoft YaHei UI" panose="020B0503020204020204" pitchFamily="34" charset="-122"/>
              <a:ea typeface="Microsoft YaHei UI" panose="020B0503020204020204" pitchFamily="34" charset="-122"/>
            </a:endParaRPr>
          </a:p>
        </p:txBody>
      </p:sp>
      <p:sp>
        <p:nvSpPr>
          <p:cNvPr id="1403" name="Object 1403"/>
          <p:cNvSpPr txBox="1"/>
          <p:nvPr/>
        </p:nvSpPr>
        <p:spPr>
          <a:xfrm>
            <a:off x="1536700" y="7321550"/>
            <a:ext cx="6088090" cy="915120"/>
          </a:xfrm>
          <a:prstGeom prst="rect">
            <a:avLst/>
          </a:prstGeom>
        </p:spPr>
        <p:txBody>
          <a:bodyPr vert="horz" lIns="0" tIns="0" rIns="0" bIns="0" rtlCol="0" anchor="t" anchorCtr="0">
            <a:noAutofit/>
          </a:bodyPr>
          <a:lstStyle/>
          <a:p>
            <a:pPr algn="l">
              <a:lnSpc>
                <a:spcPct val="100000"/>
              </a:lnSpc>
            </a:pPr>
            <a:r>
              <a:rPr lang="zh-CN" sz="6000" b="0" i="0" dirty="0">
                <a:solidFill>
                  <a:srgbClr val="FFFFFF"/>
                </a:solidFill>
                <a:latin typeface="Microsoft YaHei UI" panose="020B0503020204020204" pitchFamily="34" charset="-122"/>
                <a:ea typeface="Microsoft YaHei UI" panose="020B0503020204020204" pitchFamily="34" charset="-122"/>
              </a:rPr>
              <a:t>Part.three</a:t>
            </a:r>
            <a:endParaRPr lang="zh-CN" altLang="en-US">
              <a:latin typeface="Microsoft YaHei UI" panose="020B0503020204020204" pitchFamily="34" charset="-122"/>
              <a:ea typeface="Microsoft YaHei UI" panose="020B0503020204020204" pitchFamily="34" charset="-122"/>
            </a:endParaRPr>
          </a:p>
        </p:txBody>
      </p:sp>
      <p:pic>
        <p:nvPicPr>
          <p:cNvPr id="91404" name="image 1404"/>
          <p:cNvPicPr>
            <a:picLocks noChangeAspect="1"/>
          </p:cNvPicPr>
          <p:nvPr/>
        </p:nvPicPr>
        <p:blipFill>
          <a:blip r:embed="rId3"/>
          <a:srcRect/>
          <a:stretch>
            <a:fillRect/>
          </a:stretch>
        </p:blipFill>
        <p:spPr>
          <a:xfrm>
            <a:off x="1562100" y="4902200"/>
            <a:ext cx="3733800" cy="101600"/>
          </a:xfrm>
          <a:prstGeom prst="rect">
            <a:avLst/>
          </a:prstGeom>
        </p:spPr>
      </p:pic>
      <p:sp>
        <p:nvSpPr>
          <p:cNvPr id="1405" name="Object 1405"/>
          <p:cNvSpPr txBox="1"/>
          <p:nvPr/>
        </p:nvSpPr>
        <p:spPr>
          <a:xfrm>
            <a:off x="9994900" y="6064250"/>
            <a:ext cx="10930600" cy="915120"/>
          </a:xfrm>
          <a:prstGeom prst="rect">
            <a:avLst/>
          </a:prstGeom>
        </p:spPr>
        <p:txBody>
          <a:bodyPr vert="horz" lIns="0" tIns="0" rIns="0" bIns="0" rtlCol="0" anchor="t" anchorCtr="0">
            <a:noAutofit/>
          </a:bodyPr>
          <a:lstStyle/>
          <a:p>
            <a:pPr algn="l">
              <a:lnSpc>
                <a:spcPct val="100000"/>
              </a:lnSpc>
            </a:pPr>
            <a:r>
              <a:rPr lang="zh-CN" sz="6000" b="1" i="0" spc="600">
                <a:solidFill>
                  <a:srgbClr val="313131"/>
                </a:solidFill>
                <a:latin typeface="Microsoft YaHei UI" panose="020B0503020204020204" pitchFamily="34" charset="-122"/>
                <a:ea typeface="Microsoft YaHei UI" panose="020B0503020204020204" pitchFamily="34" charset="-122"/>
              </a:rPr>
              <a:t>研究成果</a:t>
            </a:r>
            <a:r>
              <a:rPr lang="zh-CN" altLang="en-US" sz="6000" b="1" i="0" spc="600">
                <a:solidFill>
                  <a:srgbClr val="313131"/>
                </a:solidFill>
                <a:latin typeface="Microsoft YaHei UI" panose="020B0503020204020204" pitchFamily="34" charset="-122"/>
                <a:ea typeface="Microsoft YaHei UI" panose="020B0503020204020204" pitchFamily="34" charset="-122"/>
              </a:rPr>
              <a:t>与创新</a:t>
            </a:r>
            <a:endParaRPr lang="zh-CN" altLang="en-US" b="1">
              <a:latin typeface="Microsoft YaHei UI" panose="020B0503020204020204" pitchFamily="34" charset="-122"/>
              <a:ea typeface="Microsoft YaHei UI" panose="020B0503020204020204" pitchFamily="34" charset="-122"/>
            </a:endParaRPr>
          </a:p>
        </p:txBody>
      </p:sp>
      <p:sp>
        <p:nvSpPr>
          <p:cNvPr id="1406" name="Object 1406"/>
          <p:cNvSpPr txBox="1"/>
          <p:nvPr/>
        </p:nvSpPr>
        <p:spPr>
          <a:xfrm>
            <a:off x="9982200" y="7140575"/>
            <a:ext cx="11642360" cy="457560"/>
          </a:xfrm>
          <a:prstGeom prst="rect">
            <a:avLst/>
          </a:prstGeom>
        </p:spPr>
        <p:txBody>
          <a:bodyPr vert="horz" lIns="0" tIns="0" rIns="0" bIns="0" rtlCol="0" anchor="t" anchorCtr="0">
            <a:noAutofit/>
          </a:bodyPr>
          <a:lstStyle/>
          <a:p>
            <a:pPr algn="l">
              <a:lnSpc>
                <a:spcPct val="100000"/>
              </a:lnSpc>
            </a:pPr>
            <a:r>
              <a:rPr lang="zh-CN" sz="3000" b="0" i="0" spc="150" dirty="0">
                <a:solidFill>
                  <a:srgbClr val="898989"/>
                </a:solidFill>
                <a:latin typeface="Microsoft YaHei UI" panose="020B0503020204020204" pitchFamily="34" charset="-122"/>
                <a:ea typeface="Microsoft YaHei UI" panose="020B0503020204020204" pitchFamily="34" charset="-122"/>
              </a:rPr>
              <a:t>RESEARCH RESULTS </a:t>
            </a:r>
            <a:r>
              <a:rPr lang="zh-CN" sz="3000" b="0" i="0" spc="150">
                <a:solidFill>
                  <a:srgbClr val="898989"/>
                </a:solidFill>
                <a:latin typeface="Microsoft YaHei UI" panose="020B0503020204020204" pitchFamily="34" charset="-122"/>
                <a:ea typeface="Microsoft YaHei UI" panose="020B0503020204020204" pitchFamily="34" charset="-122"/>
              </a:rPr>
              <a:t>AND </a:t>
            </a:r>
            <a:r>
              <a:rPr lang="en-US" altLang="zh-CN" sz="3000" spc="150">
                <a:solidFill>
                  <a:srgbClr val="898989"/>
                </a:solidFill>
                <a:latin typeface="Microsoft YaHei UI" panose="020B0503020204020204" pitchFamily="34" charset="-122"/>
                <a:ea typeface="Microsoft YaHei UI" panose="020B0503020204020204" pitchFamily="34" charset="-122"/>
              </a:rPr>
              <a:t>INNOVATION</a:t>
            </a:r>
            <a:r>
              <a:rPr lang="zh-CN" sz="3000" b="0" i="0" spc="150">
                <a:solidFill>
                  <a:srgbClr val="898989"/>
                </a:solidFill>
                <a:latin typeface="Microsoft YaHei UI" panose="020B0503020204020204" pitchFamily="34" charset="-122"/>
                <a:ea typeface="Microsoft YaHei UI" panose="020B0503020204020204" pitchFamily="34" charset="-122"/>
              </a:rPr>
              <a:t> </a:t>
            </a:r>
            <a:endParaRPr lang="zh-CN" altLang="en-US">
              <a:latin typeface="Microsoft YaHei UI" panose="020B0503020204020204" pitchFamily="34" charset="-122"/>
              <a:ea typeface="Microsoft YaHei UI" panose="020B0503020204020204" pitchFamily="34" charset="-122"/>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91502" name="image 1502"/>
          <p:cNvPicPr>
            <a:picLocks noChangeAspect="1"/>
          </p:cNvPicPr>
          <p:nvPr/>
        </p:nvPicPr>
        <p:blipFill>
          <a:blip r:embed="rId2"/>
          <a:srcRect/>
          <a:stretch>
            <a:fillRect/>
          </a:stretch>
        </p:blipFill>
        <p:spPr>
          <a:xfrm>
            <a:off x="18719800" y="6477000"/>
            <a:ext cx="1651000" cy="101600"/>
          </a:xfrm>
          <a:prstGeom prst="rect">
            <a:avLst/>
          </a:prstGeom>
        </p:spPr>
      </p:pic>
      <p:sp>
        <p:nvSpPr>
          <p:cNvPr id="1505" name="Object 1505"/>
          <p:cNvSpPr txBox="1"/>
          <p:nvPr/>
        </p:nvSpPr>
        <p:spPr>
          <a:xfrm>
            <a:off x="18648049" y="2828657"/>
            <a:ext cx="1792110" cy="1398100"/>
          </a:xfrm>
          <a:prstGeom prst="rect">
            <a:avLst/>
          </a:prstGeom>
        </p:spPr>
        <p:txBody>
          <a:bodyPr vert="horz" lIns="0" tIns="0" rIns="0" bIns="0" rtlCol="0" anchor="t" anchorCtr="0">
            <a:noAutofit/>
          </a:bodyPr>
          <a:lstStyle/>
          <a:p>
            <a:pPr algn="ctr">
              <a:lnSpc>
                <a:spcPct val="102000"/>
              </a:lnSpc>
            </a:pPr>
            <a:r>
              <a:rPr lang="zh-CN" sz="9000" b="0" i="0" dirty="0">
                <a:solidFill>
                  <a:srgbClr val="FFFFFF"/>
                </a:solidFill>
                <a:latin typeface="OPPOSans-B" panose="00020600040101010101" charset="-122"/>
                <a:ea typeface="OPPOSans-B" panose="00020600040101010101" charset="-122"/>
              </a:rPr>
              <a:t>3</a:t>
            </a:r>
            <a:endParaRPr lang="zh-CN" altLang="en-US"/>
          </a:p>
        </p:txBody>
      </p:sp>
      <p:pic>
        <p:nvPicPr>
          <p:cNvPr id="91507" name="image 1507"/>
          <p:cNvPicPr>
            <a:picLocks noChangeAspect="1"/>
          </p:cNvPicPr>
          <p:nvPr/>
        </p:nvPicPr>
        <p:blipFill>
          <a:blip r:embed="rId2"/>
          <a:srcRect/>
          <a:stretch>
            <a:fillRect/>
          </a:stretch>
        </p:blipFill>
        <p:spPr>
          <a:xfrm>
            <a:off x="11328400" y="6477000"/>
            <a:ext cx="1651000" cy="101600"/>
          </a:xfrm>
          <a:prstGeom prst="rect">
            <a:avLst/>
          </a:prstGeom>
        </p:spPr>
      </p:pic>
      <p:sp>
        <p:nvSpPr>
          <p:cNvPr id="1508" name="Object 1508"/>
          <p:cNvSpPr txBox="1"/>
          <p:nvPr/>
        </p:nvSpPr>
        <p:spPr>
          <a:xfrm>
            <a:off x="9486900" y="7165975"/>
            <a:ext cx="5605110" cy="4270560"/>
          </a:xfrm>
          <a:prstGeom prst="rect">
            <a:avLst/>
          </a:prstGeom>
        </p:spPr>
        <p:txBody>
          <a:bodyPr vert="horz" lIns="0" tIns="0" rIns="0" bIns="0" rtlCol="0" anchor="t" anchorCtr="0">
            <a:noAutofit/>
          </a:bodyPr>
          <a:lstStyle/>
          <a:p>
            <a:pPr>
              <a:lnSpc>
                <a:spcPct val="133000"/>
              </a:lnSpc>
            </a:pPr>
            <a:r>
              <a:rPr lang="zh-CN" altLang="en-US" sz="3000" dirty="0">
                <a:solidFill>
                  <a:srgbClr val="FFFFFF"/>
                </a:solidFill>
                <a:latin typeface="OPPOSans-R" panose="00020600040101010101" charset="-122"/>
                <a:ea typeface="OPPOSans-R" panose="00020600040101010101" charset="-122"/>
              </a:rPr>
              <a:t>在中国纪录片的跨文化传播过程中，应运用国际化的表达方式以呈现中国文化的博大精深，使其与国际受众产生共鸣，在不同的文化群体之前寻求共通的认识，以达到最佳的传播效果。</a:t>
            </a:r>
          </a:p>
        </p:txBody>
      </p:sp>
      <p:sp>
        <p:nvSpPr>
          <p:cNvPr id="15010" name="Object 15010"/>
          <p:cNvSpPr txBox="1"/>
          <p:nvPr/>
        </p:nvSpPr>
        <p:spPr>
          <a:xfrm>
            <a:off x="11269349" y="2765157"/>
            <a:ext cx="1792110" cy="1398100"/>
          </a:xfrm>
          <a:prstGeom prst="rect">
            <a:avLst/>
          </a:prstGeom>
        </p:spPr>
        <p:txBody>
          <a:bodyPr vert="horz" lIns="0" tIns="0" rIns="0" bIns="0" rtlCol="0" anchor="t" anchorCtr="0">
            <a:noAutofit/>
          </a:bodyPr>
          <a:lstStyle/>
          <a:p>
            <a:pPr algn="ctr">
              <a:lnSpc>
                <a:spcPct val="102000"/>
              </a:lnSpc>
            </a:pPr>
            <a:r>
              <a:rPr lang="zh-CN" sz="9000" b="0" i="0" dirty="0">
                <a:solidFill>
                  <a:srgbClr val="FFFFFF"/>
                </a:solidFill>
                <a:latin typeface="OPPOSans-B" panose="00020600040101010101" charset="-122"/>
                <a:ea typeface="OPPOSans-B" panose="00020600040101010101" charset="-122"/>
              </a:rPr>
              <a:t>2</a:t>
            </a:r>
            <a:endParaRPr lang="zh-CN" altLang="en-US"/>
          </a:p>
        </p:txBody>
      </p:sp>
      <p:sp>
        <p:nvSpPr>
          <p:cNvPr id="15012" name="Object 15012"/>
          <p:cNvSpPr txBox="1"/>
          <p:nvPr/>
        </p:nvSpPr>
        <p:spPr>
          <a:xfrm>
            <a:off x="1874574" y="7165975"/>
            <a:ext cx="5732210" cy="3050400"/>
          </a:xfrm>
          <a:prstGeom prst="rect">
            <a:avLst/>
          </a:prstGeom>
        </p:spPr>
        <p:txBody>
          <a:bodyPr vert="horz" lIns="0" tIns="0" rIns="0" bIns="0" rtlCol="0" anchor="t" anchorCtr="0">
            <a:noAutofit/>
          </a:bodyPr>
          <a:lstStyle/>
          <a:p>
            <a:pPr algn="ctr">
              <a:lnSpc>
                <a:spcPct val="133000"/>
              </a:lnSpc>
            </a:pPr>
            <a:r>
              <a:rPr lang="zh-CN" altLang="en-US" sz="3000" dirty="0">
                <a:solidFill>
                  <a:srgbClr val="FFFFFF"/>
                </a:solidFill>
                <a:latin typeface="OPPOSans-R" panose="00020600040101010101" charset="-122"/>
                <a:ea typeface="OPPOSans-R" panose="00020600040101010101" charset="-122"/>
              </a:rPr>
              <a:t>文化差异的不可避免性直接导致了“文化折扣”现象，简言之就是在跨文化传播中原本土文化的内涵会受到一定的磨损，树立正确的文化意识，尊重各民族文化差异，是纪录片跨文化传播取得成功的必要前提。</a:t>
            </a:r>
            <a:endParaRPr lang="zh-CN" altLang="en-US" dirty="0"/>
          </a:p>
        </p:txBody>
      </p:sp>
      <p:pic>
        <p:nvPicPr>
          <p:cNvPr id="915013" name="image 15013"/>
          <p:cNvPicPr>
            <a:picLocks noChangeAspect="1"/>
          </p:cNvPicPr>
          <p:nvPr/>
        </p:nvPicPr>
        <p:blipFill>
          <a:blip r:embed="rId2"/>
          <a:srcRect/>
          <a:stretch>
            <a:fillRect/>
          </a:stretch>
        </p:blipFill>
        <p:spPr>
          <a:xfrm>
            <a:off x="3924300" y="6477000"/>
            <a:ext cx="1651000" cy="101600"/>
          </a:xfrm>
          <a:prstGeom prst="rect">
            <a:avLst/>
          </a:prstGeom>
        </p:spPr>
      </p:pic>
      <p:sp>
        <p:nvSpPr>
          <p:cNvPr id="15014" name="Object 15014"/>
          <p:cNvSpPr txBox="1"/>
          <p:nvPr/>
        </p:nvSpPr>
        <p:spPr>
          <a:xfrm>
            <a:off x="2049766" y="4765040"/>
            <a:ext cx="5490720" cy="1194740"/>
          </a:xfrm>
          <a:prstGeom prst="rect">
            <a:avLst/>
          </a:prstGeom>
        </p:spPr>
        <p:txBody>
          <a:bodyPr vert="horz" lIns="0" tIns="0" rIns="0" bIns="0" rtlCol="0" anchor="t" anchorCtr="0">
            <a:noAutofit/>
          </a:bodyPr>
          <a:lstStyle/>
          <a:p>
            <a:pPr algn="ctr">
              <a:lnSpc>
                <a:spcPct val="111000"/>
              </a:lnSpc>
            </a:pPr>
            <a:r>
              <a:rPr lang="zh-CN" altLang="en-US" sz="3600" b="1" spc="360" dirty="0">
                <a:solidFill>
                  <a:srgbClr val="FFFFFF"/>
                </a:solidFill>
                <a:latin typeface="OPPOSans-R" panose="00020600040101010101" charset="-122"/>
                <a:ea typeface="OPPOSans-R" panose="00020600040101010101" charset="-122"/>
              </a:rPr>
              <a:t>正确认识文化差异</a:t>
            </a:r>
            <a:endParaRPr lang="zh-CN" altLang="en-US" dirty="0"/>
          </a:p>
        </p:txBody>
      </p:sp>
      <p:sp>
        <p:nvSpPr>
          <p:cNvPr id="15015" name="Object 15015"/>
          <p:cNvSpPr txBox="1"/>
          <p:nvPr/>
        </p:nvSpPr>
        <p:spPr>
          <a:xfrm>
            <a:off x="3877949" y="2827654"/>
            <a:ext cx="1792110" cy="1398100"/>
          </a:xfrm>
          <a:prstGeom prst="rect">
            <a:avLst/>
          </a:prstGeom>
        </p:spPr>
        <p:txBody>
          <a:bodyPr vert="horz" lIns="0" tIns="0" rIns="0" bIns="0" rtlCol="0" anchor="t" anchorCtr="0">
            <a:noAutofit/>
          </a:bodyPr>
          <a:lstStyle/>
          <a:p>
            <a:pPr algn="ctr">
              <a:lnSpc>
                <a:spcPct val="102000"/>
              </a:lnSpc>
            </a:pPr>
            <a:r>
              <a:rPr lang="zh-CN" sz="9000" b="0" i="0" dirty="0">
                <a:solidFill>
                  <a:srgbClr val="FFFFFF"/>
                </a:solidFill>
                <a:latin typeface="OPPOSans-B" panose="00020600040101010101" charset="-122"/>
                <a:ea typeface="OPPOSans-B" panose="00020600040101010101" charset="-122"/>
              </a:rPr>
              <a:t>1</a:t>
            </a:r>
            <a:endParaRPr lang="zh-CN" altLang="en-US"/>
          </a:p>
        </p:txBody>
      </p:sp>
      <p:sp>
        <p:nvSpPr>
          <p:cNvPr id="15016" name="Object 15016"/>
          <p:cNvSpPr txBox="1"/>
          <p:nvPr/>
        </p:nvSpPr>
        <p:spPr>
          <a:xfrm>
            <a:off x="1676400" y="732790"/>
            <a:ext cx="6761720" cy="1194740"/>
          </a:xfrm>
          <a:prstGeom prst="rect">
            <a:avLst/>
          </a:prstGeom>
        </p:spPr>
        <p:txBody>
          <a:bodyPr vert="horz" lIns="0" tIns="0" rIns="0" bIns="0" rtlCol="0" anchor="t" anchorCtr="0">
            <a:noAutofit/>
          </a:bodyPr>
          <a:lstStyle/>
          <a:p>
            <a:pPr algn="l">
              <a:lnSpc>
                <a:spcPct val="111000"/>
              </a:lnSpc>
            </a:pPr>
            <a:r>
              <a:rPr lang="zh-CN" sz="3600" b="1" i="0" spc="360">
                <a:solidFill>
                  <a:srgbClr val="313131"/>
                </a:solidFill>
                <a:latin typeface="Microsoft YaHei UI" panose="020B0503020204020204" pitchFamily="34" charset="-122"/>
                <a:ea typeface="Microsoft YaHei UI" panose="020B0503020204020204" pitchFamily="34" charset="-122"/>
              </a:rPr>
              <a:t>3.</a:t>
            </a:r>
            <a:r>
              <a:rPr lang="en-US" altLang="zh-CN" sz="3600" b="1" i="0" spc="360">
                <a:solidFill>
                  <a:srgbClr val="313131"/>
                </a:solidFill>
                <a:latin typeface="Microsoft YaHei UI" panose="020B0503020204020204" pitchFamily="34" charset="-122"/>
                <a:ea typeface="Microsoft YaHei UI" panose="020B0503020204020204" pitchFamily="34" charset="-122"/>
              </a:rPr>
              <a:t>1</a:t>
            </a:r>
            <a:endParaRPr lang="zh-CN" altLang="en-US" sz="3600" b="1" dirty="0">
              <a:latin typeface="Microsoft YaHei UI" panose="020B0503020204020204" pitchFamily="34" charset="-122"/>
              <a:ea typeface="Microsoft YaHei UI" panose="020B0503020204020204" pitchFamily="34" charset="-122"/>
            </a:endParaRPr>
          </a:p>
          <a:p>
            <a:pPr algn="l">
              <a:lnSpc>
                <a:spcPct val="111000"/>
              </a:lnSpc>
            </a:pPr>
            <a:r>
              <a:rPr lang="zh-CN" altLang="en-US" sz="3600" b="1" spc="360">
                <a:solidFill>
                  <a:srgbClr val="313131"/>
                </a:solidFill>
                <a:latin typeface="Microsoft YaHei UI" panose="020B0503020204020204" pitchFamily="34" charset="-122"/>
                <a:ea typeface="Microsoft YaHei UI" panose="020B0503020204020204" pitchFamily="34" charset="-122"/>
              </a:rPr>
              <a:t>研究成果</a:t>
            </a:r>
            <a:endParaRPr lang="zh-CN" altLang="en-US" b="1" dirty="0">
              <a:latin typeface="Microsoft YaHei UI" panose="020B0503020204020204" pitchFamily="34" charset="-122"/>
              <a:ea typeface="Microsoft YaHei UI" panose="020B0503020204020204" pitchFamily="34" charset="-122"/>
            </a:endParaRPr>
          </a:p>
        </p:txBody>
      </p:sp>
      <p:pic>
        <p:nvPicPr>
          <p:cNvPr id="915017" name="image 15017"/>
          <p:cNvPicPr>
            <a:picLocks noChangeAspect="1"/>
          </p:cNvPicPr>
          <p:nvPr/>
        </p:nvPicPr>
        <p:blipFill>
          <a:blip r:embed="rId3"/>
          <a:srcRect/>
          <a:stretch>
            <a:fillRect/>
          </a:stretch>
        </p:blipFill>
        <p:spPr>
          <a:xfrm>
            <a:off x="0" y="698500"/>
            <a:ext cx="1308100" cy="1143000"/>
          </a:xfrm>
          <a:prstGeom prst="rect">
            <a:avLst/>
          </a:prstGeom>
        </p:spPr>
      </p:pic>
      <p:pic>
        <p:nvPicPr>
          <p:cNvPr id="4" name="图片 3">
            <a:extLst>
              <a:ext uri="{FF2B5EF4-FFF2-40B4-BE49-F238E27FC236}">
                <a16:creationId xmlns:a16="http://schemas.microsoft.com/office/drawing/2014/main" id="{1E49C31A-87A6-4E50-28E2-F69C06BD8519}"/>
              </a:ext>
            </a:extLst>
          </p:cNvPr>
          <p:cNvPicPr>
            <a:picLocks noChangeAspect="1"/>
          </p:cNvPicPr>
          <p:nvPr/>
        </p:nvPicPr>
        <p:blipFill>
          <a:blip r:embed="rId4"/>
          <a:stretch>
            <a:fillRect/>
          </a:stretch>
        </p:blipFill>
        <p:spPr>
          <a:xfrm>
            <a:off x="923694" y="2827654"/>
            <a:ext cx="11028894" cy="9583200"/>
          </a:xfrm>
          <a:prstGeom prst="rect">
            <a:avLst/>
          </a:prstGeom>
        </p:spPr>
      </p:pic>
      <p:pic>
        <p:nvPicPr>
          <p:cNvPr id="2" name="图片 1">
            <a:extLst>
              <a:ext uri="{FF2B5EF4-FFF2-40B4-BE49-F238E27FC236}">
                <a16:creationId xmlns:a16="http://schemas.microsoft.com/office/drawing/2014/main" id="{DB41BE39-6A25-26C7-B0ED-70C7885517B6}"/>
              </a:ext>
            </a:extLst>
          </p:cNvPr>
          <p:cNvPicPr>
            <a:picLocks noChangeAspect="1"/>
          </p:cNvPicPr>
          <p:nvPr/>
        </p:nvPicPr>
        <p:blipFill>
          <a:blip r:embed="rId5"/>
          <a:stretch>
            <a:fillRect/>
          </a:stretch>
        </p:blipFill>
        <p:spPr>
          <a:xfrm>
            <a:off x="12431414" y="2828657"/>
            <a:ext cx="11028894" cy="9583200"/>
          </a:xfrm>
          <a:prstGeom prst="rect">
            <a:avLst/>
          </a:prstGeom>
        </p:spPr>
      </p:pic>
    </p:spTree>
    <p:extLst>
      <p:ext uri="{BB962C8B-B14F-4D97-AF65-F5344CB8AC3E}">
        <p14:creationId xmlns:p14="http://schemas.microsoft.com/office/powerpoint/2010/main" val="10526591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91502" name="image 1502"/>
          <p:cNvPicPr>
            <a:picLocks noChangeAspect="1"/>
          </p:cNvPicPr>
          <p:nvPr/>
        </p:nvPicPr>
        <p:blipFill>
          <a:blip r:embed="rId2"/>
          <a:srcRect/>
          <a:stretch>
            <a:fillRect/>
          </a:stretch>
        </p:blipFill>
        <p:spPr>
          <a:xfrm>
            <a:off x="18719800" y="6477000"/>
            <a:ext cx="1651000" cy="101600"/>
          </a:xfrm>
          <a:prstGeom prst="rect">
            <a:avLst/>
          </a:prstGeom>
        </p:spPr>
      </p:pic>
      <p:sp>
        <p:nvSpPr>
          <p:cNvPr id="1505" name="Object 1505"/>
          <p:cNvSpPr txBox="1"/>
          <p:nvPr/>
        </p:nvSpPr>
        <p:spPr>
          <a:xfrm>
            <a:off x="18648049" y="2828657"/>
            <a:ext cx="1792110" cy="1398100"/>
          </a:xfrm>
          <a:prstGeom prst="rect">
            <a:avLst/>
          </a:prstGeom>
        </p:spPr>
        <p:txBody>
          <a:bodyPr vert="horz" lIns="0" tIns="0" rIns="0" bIns="0" rtlCol="0" anchor="t" anchorCtr="0">
            <a:noAutofit/>
          </a:bodyPr>
          <a:lstStyle/>
          <a:p>
            <a:pPr algn="ctr">
              <a:lnSpc>
                <a:spcPct val="102000"/>
              </a:lnSpc>
            </a:pPr>
            <a:r>
              <a:rPr lang="zh-CN" sz="9000" b="0" i="0" dirty="0">
                <a:solidFill>
                  <a:srgbClr val="FFFFFF"/>
                </a:solidFill>
                <a:latin typeface="OPPOSans-B" panose="00020600040101010101" charset="-122"/>
                <a:ea typeface="OPPOSans-B" panose="00020600040101010101" charset="-122"/>
              </a:rPr>
              <a:t>3</a:t>
            </a:r>
            <a:endParaRPr lang="zh-CN" altLang="en-US"/>
          </a:p>
        </p:txBody>
      </p:sp>
      <p:pic>
        <p:nvPicPr>
          <p:cNvPr id="91507" name="image 1507"/>
          <p:cNvPicPr>
            <a:picLocks noChangeAspect="1"/>
          </p:cNvPicPr>
          <p:nvPr/>
        </p:nvPicPr>
        <p:blipFill>
          <a:blip r:embed="rId2"/>
          <a:srcRect/>
          <a:stretch>
            <a:fillRect/>
          </a:stretch>
        </p:blipFill>
        <p:spPr>
          <a:xfrm>
            <a:off x="11328400" y="6477000"/>
            <a:ext cx="1651000" cy="101600"/>
          </a:xfrm>
          <a:prstGeom prst="rect">
            <a:avLst/>
          </a:prstGeom>
        </p:spPr>
      </p:pic>
      <p:sp>
        <p:nvSpPr>
          <p:cNvPr id="1508" name="Object 1508"/>
          <p:cNvSpPr txBox="1"/>
          <p:nvPr/>
        </p:nvSpPr>
        <p:spPr>
          <a:xfrm>
            <a:off x="9486900" y="7165975"/>
            <a:ext cx="5605110" cy="4270560"/>
          </a:xfrm>
          <a:prstGeom prst="rect">
            <a:avLst/>
          </a:prstGeom>
        </p:spPr>
        <p:txBody>
          <a:bodyPr vert="horz" lIns="0" tIns="0" rIns="0" bIns="0" rtlCol="0" anchor="t" anchorCtr="0">
            <a:noAutofit/>
          </a:bodyPr>
          <a:lstStyle/>
          <a:p>
            <a:pPr>
              <a:lnSpc>
                <a:spcPct val="133000"/>
              </a:lnSpc>
            </a:pPr>
            <a:r>
              <a:rPr lang="zh-CN" altLang="en-US" sz="3000" dirty="0">
                <a:solidFill>
                  <a:srgbClr val="FFFFFF"/>
                </a:solidFill>
                <a:latin typeface="OPPOSans-R" panose="00020600040101010101" charset="-122"/>
                <a:ea typeface="OPPOSans-R" panose="00020600040101010101" charset="-122"/>
              </a:rPr>
              <a:t>在中国纪录片的跨文化传播过程中，应运用国际化的表达方式以呈现中国文化的博大精深，使其与国际受众产生共鸣，在不同的文化群体之前寻求共通的认识，以达到最佳的传播效果。</a:t>
            </a:r>
          </a:p>
        </p:txBody>
      </p:sp>
      <p:sp>
        <p:nvSpPr>
          <p:cNvPr id="15010" name="Object 15010"/>
          <p:cNvSpPr txBox="1"/>
          <p:nvPr/>
        </p:nvSpPr>
        <p:spPr>
          <a:xfrm>
            <a:off x="11269349" y="2765157"/>
            <a:ext cx="1792110" cy="1398100"/>
          </a:xfrm>
          <a:prstGeom prst="rect">
            <a:avLst/>
          </a:prstGeom>
        </p:spPr>
        <p:txBody>
          <a:bodyPr vert="horz" lIns="0" tIns="0" rIns="0" bIns="0" rtlCol="0" anchor="t" anchorCtr="0">
            <a:noAutofit/>
          </a:bodyPr>
          <a:lstStyle/>
          <a:p>
            <a:pPr algn="ctr">
              <a:lnSpc>
                <a:spcPct val="102000"/>
              </a:lnSpc>
            </a:pPr>
            <a:r>
              <a:rPr lang="zh-CN" sz="9000" b="0" i="0" dirty="0">
                <a:solidFill>
                  <a:srgbClr val="FFFFFF"/>
                </a:solidFill>
                <a:latin typeface="OPPOSans-B" panose="00020600040101010101" charset="-122"/>
                <a:ea typeface="OPPOSans-B" panose="00020600040101010101" charset="-122"/>
              </a:rPr>
              <a:t>2</a:t>
            </a:r>
            <a:endParaRPr lang="zh-CN" altLang="en-US"/>
          </a:p>
        </p:txBody>
      </p:sp>
      <p:sp>
        <p:nvSpPr>
          <p:cNvPr id="15012" name="Object 15012"/>
          <p:cNvSpPr txBox="1"/>
          <p:nvPr/>
        </p:nvSpPr>
        <p:spPr>
          <a:xfrm>
            <a:off x="1874574" y="7165975"/>
            <a:ext cx="5732210" cy="3050400"/>
          </a:xfrm>
          <a:prstGeom prst="rect">
            <a:avLst/>
          </a:prstGeom>
        </p:spPr>
        <p:txBody>
          <a:bodyPr vert="horz" lIns="0" tIns="0" rIns="0" bIns="0" rtlCol="0" anchor="t" anchorCtr="0">
            <a:noAutofit/>
          </a:bodyPr>
          <a:lstStyle/>
          <a:p>
            <a:pPr algn="ctr">
              <a:lnSpc>
                <a:spcPct val="133000"/>
              </a:lnSpc>
            </a:pPr>
            <a:r>
              <a:rPr lang="zh-CN" altLang="en-US" sz="3000" dirty="0">
                <a:solidFill>
                  <a:srgbClr val="FFFFFF"/>
                </a:solidFill>
                <a:latin typeface="OPPOSans-R" panose="00020600040101010101" charset="-122"/>
                <a:ea typeface="OPPOSans-R" panose="00020600040101010101" charset="-122"/>
              </a:rPr>
              <a:t>文化差异的不可避免性直接导致了“文化折扣”现象，简言之就是在跨文化传播中原本土文化的内涵会受到一定的磨损，树立正确的文化意识，尊重各民族文化差异，是纪录片跨文化传播取得成功的必要前提。</a:t>
            </a:r>
            <a:endParaRPr lang="zh-CN" altLang="en-US" dirty="0"/>
          </a:p>
        </p:txBody>
      </p:sp>
      <p:pic>
        <p:nvPicPr>
          <p:cNvPr id="915013" name="image 15013"/>
          <p:cNvPicPr>
            <a:picLocks noChangeAspect="1"/>
          </p:cNvPicPr>
          <p:nvPr/>
        </p:nvPicPr>
        <p:blipFill>
          <a:blip r:embed="rId2"/>
          <a:srcRect/>
          <a:stretch>
            <a:fillRect/>
          </a:stretch>
        </p:blipFill>
        <p:spPr>
          <a:xfrm>
            <a:off x="3924300" y="6477000"/>
            <a:ext cx="1651000" cy="101600"/>
          </a:xfrm>
          <a:prstGeom prst="rect">
            <a:avLst/>
          </a:prstGeom>
        </p:spPr>
      </p:pic>
      <p:sp>
        <p:nvSpPr>
          <p:cNvPr id="15014" name="Object 15014"/>
          <p:cNvSpPr txBox="1"/>
          <p:nvPr/>
        </p:nvSpPr>
        <p:spPr>
          <a:xfrm>
            <a:off x="2049766" y="4765040"/>
            <a:ext cx="5490720" cy="1194740"/>
          </a:xfrm>
          <a:prstGeom prst="rect">
            <a:avLst/>
          </a:prstGeom>
        </p:spPr>
        <p:txBody>
          <a:bodyPr vert="horz" lIns="0" tIns="0" rIns="0" bIns="0" rtlCol="0" anchor="t" anchorCtr="0">
            <a:noAutofit/>
          </a:bodyPr>
          <a:lstStyle/>
          <a:p>
            <a:pPr algn="ctr">
              <a:lnSpc>
                <a:spcPct val="111000"/>
              </a:lnSpc>
            </a:pPr>
            <a:r>
              <a:rPr lang="zh-CN" altLang="en-US" sz="3600" b="1" spc="360" dirty="0">
                <a:solidFill>
                  <a:srgbClr val="FFFFFF"/>
                </a:solidFill>
                <a:latin typeface="OPPOSans-R" panose="00020600040101010101" charset="-122"/>
                <a:ea typeface="OPPOSans-R" panose="00020600040101010101" charset="-122"/>
              </a:rPr>
              <a:t>正确认识文化差异</a:t>
            </a:r>
            <a:endParaRPr lang="zh-CN" altLang="en-US" dirty="0"/>
          </a:p>
        </p:txBody>
      </p:sp>
      <p:sp>
        <p:nvSpPr>
          <p:cNvPr id="15015" name="Object 15015"/>
          <p:cNvSpPr txBox="1"/>
          <p:nvPr/>
        </p:nvSpPr>
        <p:spPr>
          <a:xfrm>
            <a:off x="3877949" y="2827654"/>
            <a:ext cx="1792110" cy="1398100"/>
          </a:xfrm>
          <a:prstGeom prst="rect">
            <a:avLst/>
          </a:prstGeom>
        </p:spPr>
        <p:txBody>
          <a:bodyPr vert="horz" lIns="0" tIns="0" rIns="0" bIns="0" rtlCol="0" anchor="t" anchorCtr="0">
            <a:noAutofit/>
          </a:bodyPr>
          <a:lstStyle/>
          <a:p>
            <a:pPr algn="ctr">
              <a:lnSpc>
                <a:spcPct val="102000"/>
              </a:lnSpc>
            </a:pPr>
            <a:r>
              <a:rPr lang="zh-CN" sz="9000" b="0" i="0" dirty="0">
                <a:solidFill>
                  <a:srgbClr val="FFFFFF"/>
                </a:solidFill>
                <a:latin typeface="OPPOSans-B" panose="00020600040101010101" charset="-122"/>
                <a:ea typeface="OPPOSans-B" panose="00020600040101010101" charset="-122"/>
              </a:rPr>
              <a:t>1</a:t>
            </a:r>
            <a:endParaRPr lang="zh-CN" altLang="en-US"/>
          </a:p>
        </p:txBody>
      </p:sp>
      <p:sp>
        <p:nvSpPr>
          <p:cNvPr id="15016" name="Object 15016"/>
          <p:cNvSpPr txBox="1"/>
          <p:nvPr/>
        </p:nvSpPr>
        <p:spPr>
          <a:xfrm>
            <a:off x="1676400" y="732790"/>
            <a:ext cx="6761720" cy="1194740"/>
          </a:xfrm>
          <a:prstGeom prst="rect">
            <a:avLst/>
          </a:prstGeom>
        </p:spPr>
        <p:txBody>
          <a:bodyPr vert="horz" lIns="0" tIns="0" rIns="0" bIns="0" rtlCol="0" anchor="t" anchorCtr="0">
            <a:noAutofit/>
          </a:bodyPr>
          <a:lstStyle/>
          <a:p>
            <a:pPr algn="l">
              <a:lnSpc>
                <a:spcPct val="111000"/>
              </a:lnSpc>
            </a:pPr>
            <a:r>
              <a:rPr lang="zh-CN" sz="3600" b="1" i="0" spc="360">
                <a:solidFill>
                  <a:srgbClr val="313131"/>
                </a:solidFill>
                <a:latin typeface="Microsoft YaHei UI" panose="020B0503020204020204" pitchFamily="34" charset="-122"/>
                <a:ea typeface="Microsoft YaHei UI" panose="020B0503020204020204" pitchFamily="34" charset="-122"/>
              </a:rPr>
              <a:t>3.</a:t>
            </a:r>
            <a:r>
              <a:rPr lang="en-US" altLang="zh-CN" sz="3600" b="1" i="0" spc="360">
                <a:solidFill>
                  <a:srgbClr val="313131"/>
                </a:solidFill>
                <a:latin typeface="Microsoft YaHei UI" panose="020B0503020204020204" pitchFamily="34" charset="-122"/>
                <a:ea typeface="Microsoft YaHei UI" panose="020B0503020204020204" pitchFamily="34" charset="-122"/>
              </a:rPr>
              <a:t>1</a:t>
            </a:r>
            <a:endParaRPr lang="zh-CN" altLang="en-US" sz="3600" b="1" dirty="0">
              <a:latin typeface="Microsoft YaHei UI" panose="020B0503020204020204" pitchFamily="34" charset="-122"/>
              <a:ea typeface="Microsoft YaHei UI" panose="020B0503020204020204" pitchFamily="34" charset="-122"/>
            </a:endParaRPr>
          </a:p>
          <a:p>
            <a:pPr algn="l">
              <a:lnSpc>
                <a:spcPct val="111000"/>
              </a:lnSpc>
            </a:pPr>
            <a:r>
              <a:rPr lang="zh-CN" altLang="en-US" sz="3600" b="1" spc="360">
                <a:solidFill>
                  <a:srgbClr val="313131"/>
                </a:solidFill>
                <a:latin typeface="Microsoft YaHei UI" panose="020B0503020204020204" pitchFamily="34" charset="-122"/>
                <a:ea typeface="Microsoft YaHei UI" panose="020B0503020204020204" pitchFamily="34" charset="-122"/>
              </a:rPr>
              <a:t>研究成果</a:t>
            </a:r>
            <a:endParaRPr lang="zh-CN" altLang="en-US" b="1" dirty="0">
              <a:latin typeface="Microsoft YaHei UI" panose="020B0503020204020204" pitchFamily="34" charset="-122"/>
              <a:ea typeface="Microsoft YaHei UI" panose="020B0503020204020204" pitchFamily="34" charset="-122"/>
            </a:endParaRPr>
          </a:p>
        </p:txBody>
      </p:sp>
      <p:pic>
        <p:nvPicPr>
          <p:cNvPr id="915017" name="image 15017"/>
          <p:cNvPicPr>
            <a:picLocks noChangeAspect="1"/>
          </p:cNvPicPr>
          <p:nvPr/>
        </p:nvPicPr>
        <p:blipFill>
          <a:blip r:embed="rId3"/>
          <a:srcRect/>
          <a:stretch>
            <a:fillRect/>
          </a:stretch>
        </p:blipFill>
        <p:spPr>
          <a:xfrm>
            <a:off x="0" y="698500"/>
            <a:ext cx="1308100" cy="1143000"/>
          </a:xfrm>
          <a:prstGeom prst="rect">
            <a:avLst/>
          </a:prstGeom>
        </p:spPr>
      </p:pic>
      <p:pic>
        <p:nvPicPr>
          <p:cNvPr id="21" name="图片 20">
            <a:extLst>
              <a:ext uri="{FF2B5EF4-FFF2-40B4-BE49-F238E27FC236}">
                <a16:creationId xmlns:a16="http://schemas.microsoft.com/office/drawing/2014/main" id="{8DC49271-E4DE-3175-F622-748A24A1E00F}"/>
              </a:ext>
            </a:extLst>
          </p:cNvPr>
          <p:cNvPicPr>
            <a:picLocks noChangeAspect="1"/>
          </p:cNvPicPr>
          <p:nvPr/>
        </p:nvPicPr>
        <p:blipFill>
          <a:blip r:embed="rId4" cstate="print">
            <a:clrChange>
              <a:clrFrom>
                <a:srgbClr val="F5F5F5">
                  <a:alpha val="100000"/>
                </a:srgbClr>
              </a:clrFrom>
              <a:clrTo>
                <a:srgbClr val="F5F5F5">
                  <a:alpha val="100000"/>
                  <a:alpha val="0"/>
                </a:srgbClr>
              </a:clrTo>
            </a:clrChange>
            <a:extLst>
              <a:ext uri="{28A0092B-C50C-407E-A947-70E740481C1C}">
                <a14:useLocalDpi xmlns:a14="http://schemas.microsoft.com/office/drawing/2010/main" val="0"/>
              </a:ext>
            </a:extLst>
          </a:blip>
          <a:stretch>
            <a:fillRect/>
          </a:stretch>
        </p:blipFill>
        <p:spPr>
          <a:xfrm>
            <a:off x="4180148" y="1393887"/>
            <a:ext cx="13963484" cy="10928225"/>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91502" name="image 1502"/>
          <p:cNvPicPr>
            <a:picLocks noChangeAspect="1"/>
          </p:cNvPicPr>
          <p:nvPr/>
        </p:nvPicPr>
        <p:blipFill>
          <a:blip r:embed="rId2"/>
          <a:srcRect/>
          <a:stretch>
            <a:fillRect/>
          </a:stretch>
        </p:blipFill>
        <p:spPr>
          <a:xfrm>
            <a:off x="18719800" y="6477000"/>
            <a:ext cx="1651000" cy="101600"/>
          </a:xfrm>
          <a:prstGeom prst="rect">
            <a:avLst/>
          </a:prstGeom>
        </p:spPr>
      </p:pic>
      <p:sp>
        <p:nvSpPr>
          <p:cNvPr id="1505" name="Object 1505"/>
          <p:cNvSpPr txBox="1"/>
          <p:nvPr/>
        </p:nvSpPr>
        <p:spPr>
          <a:xfrm>
            <a:off x="18648049" y="2828657"/>
            <a:ext cx="1792110" cy="1398100"/>
          </a:xfrm>
          <a:prstGeom prst="rect">
            <a:avLst/>
          </a:prstGeom>
        </p:spPr>
        <p:txBody>
          <a:bodyPr vert="horz" lIns="0" tIns="0" rIns="0" bIns="0" rtlCol="0" anchor="t" anchorCtr="0">
            <a:noAutofit/>
          </a:bodyPr>
          <a:lstStyle/>
          <a:p>
            <a:pPr algn="ctr">
              <a:lnSpc>
                <a:spcPct val="102000"/>
              </a:lnSpc>
            </a:pPr>
            <a:r>
              <a:rPr lang="zh-CN" sz="9000" b="0" i="0" dirty="0">
                <a:solidFill>
                  <a:srgbClr val="FFFFFF"/>
                </a:solidFill>
                <a:latin typeface="OPPOSans-B" panose="00020600040101010101" charset="-122"/>
                <a:ea typeface="OPPOSans-B" panose="00020600040101010101" charset="-122"/>
              </a:rPr>
              <a:t>3</a:t>
            </a:r>
            <a:endParaRPr lang="zh-CN" altLang="en-US"/>
          </a:p>
        </p:txBody>
      </p:sp>
      <p:pic>
        <p:nvPicPr>
          <p:cNvPr id="91507" name="image 1507"/>
          <p:cNvPicPr>
            <a:picLocks noChangeAspect="1"/>
          </p:cNvPicPr>
          <p:nvPr/>
        </p:nvPicPr>
        <p:blipFill>
          <a:blip r:embed="rId2"/>
          <a:srcRect/>
          <a:stretch>
            <a:fillRect/>
          </a:stretch>
        </p:blipFill>
        <p:spPr>
          <a:xfrm>
            <a:off x="11328400" y="6477000"/>
            <a:ext cx="1651000" cy="101600"/>
          </a:xfrm>
          <a:prstGeom prst="rect">
            <a:avLst/>
          </a:prstGeom>
        </p:spPr>
      </p:pic>
      <p:sp>
        <p:nvSpPr>
          <p:cNvPr id="1508" name="Object 1508"/>
          <p:cNvSpPr txBox="1"/>
          <p:nvPr/>
        </p:nvSpPr>
        <p:spPr>
          <a:xfrm>
            <a:off x="9486900" y="7165975"/>
            <a:ext cx="5605110" cy="4270560"/>
          </a:xfrm>
          <a:prstGeom prst="rect">
            <a:avLst/>
          </a:prstGeom>
        </p:spPr>
        <p:txBody>
          <a:bodyPr vert="horz" lIns="0" tIns="0" rIns="0" bIns="0" rtlCol="0" anchor="t" anchorCtr="0">
            <a:noAutofit/>
          </a:bodyPr>
          <a:lstStyle/>
          <a:p>
            <a:pPr>
              <a:lnSpc>
                <a:spcPct val="133000"/>
              </a:lnSpc>
            </a:pPr>
            <a:r>
              <a:rPr lang="zh-CN" altLang="en-US" sz="3000" dirty="0">
                <a:solidFill>
                  <a:srgbClr val="FFFFFF"/>
                </a:solidFill>
                <a:latin typeface="OPPOSans-R" panose="00020600040101010101" charset="-122"/>
                <a:ea typeface="OPPOSans-R" panose="00020600040101010101" charset="-122"/>
              </a:rPr>
              <a:t>在中国纪录片的跨文化传播过程中，应运用国际化的表达方式以呈现中国文化的博大精深，使其与国际受众产生共鸣，在不同的文化群体之前寻求共通的认识，以达到最佳的传播效果。</a:t>
            </a:r>
          </a:p>
        </p:txBody>
      </p:sp>
      <p:sp>
        <p:nvSpPr>
          <p:cNvPr id="15010" name="Object 15010"/>
          <p:cNvSpPr txBox="1"/>
          <p:nvPr/>
        </p:nvSpPr>
        <p:spPr>
          <a:xfrm>
            <a:off x="11269349" y="2765157"/>
            <a:ext cx="1792110" cy="1398100"/>
          </a:xfrm>
          <a:prstGeom prst="rect">
            <a:avLst/>
          </a:prstGeom>
        </p:spPr>
        <p:txBody>
          <a:bodyPr vert="horz" lIns="0" tIns="0" rIns="0" bIns="0" rtlCol="0" anchor="t" anchorCtr="0">
            <a:noAutofit/>
          </a:bodyPr>
          <a:lstStyle/>
          <a:p>
            <a:pPr algn="ctr">
              <a:lnSpc>
                <a:spcPct val="102000"/>
              </a:lnSpc>
            </a:pPr>
            <a:r>
              <a:rPr lang="zh-CN" sz="9000" b="0" i="0" dirty="0">
                <a:solidFill>
                  <a:srgbClr val="FFFFFF"/>
                </a:solidFill>
                <a:latin typeface="OPPOSans-B" panose="00020600040101010101" charset="-122"/>
                <a:ea typeface="OPPOSans-B" panose="00020600040101010101" charset="-122"/>
              </a:rPr>
              <a:t>2</a:t>
            </a:r>
            <a:endParaRPr lang="zh-CN" altLang="en-US"/>
          </a:p>
        </p:txBody>
      </p:sp>
      <p:sp>
        <p:nvSpPr>
          <p:cNvPr id="15012" name="Object 15012"/>
          <p:cNvSpPr txBox="1"/>
          <p:nvPr/>
        </p:nvSpPr>
        <p:spPr>
          <a:xfrm>
            <a:off x="1874574" y="7165975"/>
            <a:ext cx="5732210" cy="3050400"/>
          </a:xfrm>
          <a:prstGeom prst="rect">
            <a:avLst/>
          </a:prstGeom>
        </p:spPr>
        <p:txBody>
          <a:bodyPr vert="horz" lIns="0" tIns="0" rIns="0" bIns="0" rtlCol="0" anchor="t" anchorCtr="0">
            <a:noAutofit/>
          </a:bodyPr>
          <a:lstStyle/>
          <a:p>
            <a:pPr algn="ctr">
              <a:lnSpc>
                <a:spcPct val="133000"/>
              </a:lnSpc>
            </a:pPr>
            <a:r>
              <a:rPr lang="zh-CN" altLang="en-US" sz="3000" dirty="0">
                <a:solidFill>
                  <a:srgbClr val="FFFFFF"/>
                </a:solidFill>
                <a:latin typeface="OPPOSans-R" panose="00020600040101010101" charset="-122"/>
                <a:ea typeface="OPPOSans-R" panose="00020600040101010101" charset="-122"/>
              </a:rPr>
              <a:t>文化差异的不可避免性直接导致了“文化折扣”现象，简言之就是在跨文化传播中原本土文化的内涵会受到一定的磨损，树立正确的文化意识，尊重各民族文化差异，是纪录片跨文化传播取得成功的必要前提。</a:t>
            </a:r>
            <a:endParaRPr lang="zh-CN" altLang="en-US" dirty="0"/>
          </a:p>
        </p:txBody>
      </p:sp>
      <p:pic>
        <p:nvPicPr>
          <p:cNvPr id="915013" name="image 15013"/>
          <p:cNvPicPr>
            <a:picLocks noChangeAspect="1"/>
          </p:cNvPicPr>
          <p:nvPr/>
        </p:nvPicPr>
        <p:blipFill>
          <a:blip r:embed="rId2"/>
          <a:srcRect/>
          <a:stretch>
            <a:fillRect/>
          </a:stretch>
        </p:blipFill>
        <p:spPr>
          <a:xfrm>
            <a:off x="3924300" y="6477000"/>
            <a:ext cx="1651000" cy="101600"/>
          </a:xfrm>
          <a:prstGeom prst="rect">
            <a:avLst/>
          </a:prstGeom>
        </p:spPr>
      </p:pic>
      <p:sp>
        <p:nvSpPr>
          <p:cNvPr id="15014" name="Object 15014"/>
          <p:cNvSpPr txBox="1"/>
          <p:nvPr/>
        </p:nvSpPr>
        <p:spPr>
          <a:xfrm>
            <a:off x="2049766" y="4765040"/>
            <a:ext cx="5490720" cy="1194740"/>
          </a:xfrm>
          <a:prstGeom prst="rect">
            <a:avLst/>
          </a:prstGeom>
        </p:spPr>
        <p:txBody>
          <a:bodyPr vert="horz" lIns="0" tIns="0" rIns="0" bIns="0" rtlCol="0" anchor="t" anchorCtr="0">
            <a:noAutofit/>
          </a:bodyPr>
          <a:lstStyle/>
          <a:p>
            <a:pPr algn="ctr">
              <a:lnSpc>
                <a:spcPct val="111000"/>
              </a:lnSpc>
            </a:pPr>
            <a:r>
              <a:rPr lang="zh-CN" altLang="en-US" sz="3600" b="1" spc="360" dirty="0">
                <a:solidFill>
                  <a:srgbClr val="FFFFFF"/>
                </a:solidFill>
                <a:latin typeface="OPPOSans-R" panose="00020600040101010101" charset="-122"/>
                <a:ea typeface="OPPOSans-R" panose="00020600040101010101" charset="-122"/>
              </a:rPr>
              <a:t>正确认识文化差异</a:t>
            </a:r>
            <a:endParaRPr lang="zh-CN" altLang="en-US" dirty="0"/>
          </a:p>
        </p:txBody>
      </p:sp>
      <p:sp>
        <p:nvSpPr>
          <p:cNvPr id="15015" name="Object 15015"/>
          <p:cNvSpPr txBox="1"/>
          <p:nvPr/>
        </p:nvSpPr>
        <p:spPr>
          <a:xfrm>
            <a:off x="3877949" y="2827654"/>
            <a:ext cx="1792110" cy="1398100"/>
          </a:xfrm>
          <a:prstGeom prst="rect">
            <a:avLst/>
          </a:prstGeom>
        </p:spPr>
        <p:txBody>
          <a:bodyPr vert="horz" lIns="0" tIns="0" rIns="0" bIns="0" rtlCol="0" anchor="t" anchorCtr="0">
            <a:noAutofit/>
          </a:bodyPr>
          <a:lstStyle/>
          <a:p>
            <a:pPr algn="ctr">
              <a:lnSpc>
                <a:spcPct val="102000"/>
              </a:lnSpc>
            </a:pPr>
            <a:r>
              <a:rPr lang="zh-CN" sz="9000" b="0" i="0" dirty="0">
                <a:solidFill>
                  <a:srgbClr val="FFFFFF"/>
                </a:solidFill>
                <a:latin typeface="OPPOSans-B" panose="00020600040101010101" charset="-122"/>
                <a:ea typeface="OPPOSans-B" panose="00020600040101010101" charset="-122"/>
              </a:rPr>
              <a:t>1</a:t>
            </a:r>
            <a:endParaRPr lang="zh-CN" altLang="en-US"/>
          </a:p>
        </p:txBody>
      </p:sp>
      <p:sp>
        <p:nvSpPr>
          <p:cNvPr id="15016" name="Object 15016"/>
          <p:cNvSpPr txBox="1"/>
          <p:nvPr/>
        </p:nvSpPr>
        <p:spPr>
          <a:xfrm>
            <a:off x="1676400" y="732790"/>
            <a:ext cx="6761720" cy="1194740"/>
          </a:xfrm>
          <a:prstGeom prst="rect">
            <a:avLst/>
          </a:prstGeom>
        </p:spPr>
        <p:txBody>
          <a:bodyPr vert="horz" lIns="0" tIns="0" rIns="0" bIns="0" rtlCol="0" anchor="t" anchorCtr="0">
            <a:noAutofit/>
          </a:bodyPr>
          <a:lstStyle/>
          <a:p>
            <a:pPr algn="l">
              <a:lnSpc>
                <a:spcPct val="111000"/>
              </a:lnSpc>
            </a:pPr>
            <a:r>
              <a:rPr lang="zh-CN" sz="3600" b="1" i="0" spc="360">
                <a:solidFill>
                  <a:srgbClr val="313131"/>
                </a:solidFill>
                <a:latin typeface="Microsoft YaHei UI" panose="020B0503020204020204" pitchFamily="34" charset="-122"/>
                <a:ea typeface="Microsoft YaHei UI" panose="020B0503020204020204" pitchFamily="34" charset="-122"/>
              </a:rPr>
              <a:t>3.</a:t>
            </a:r>
            <a:r>
              <a:rPr lang="en-US" altLang="zh-CN" sz="3600" b="1" i="0" spc="360">
                <a:solidFill>
                  <a:srgbClr val="313131"/>
                </a:solidFill>
                <a:latin typeface="Microsoft YaHei UI" panose="020B0503020204020204" pitchFamily="34" charset="-122"/>
                <a:ea typeface="Microsoft YaHei UI" panose="020B0503020204020204" pitchFamily="34" charset="-122"/>
              </a:rPr>
              <a:t>1</a:t>
            </a:r>
            <a:endParaRPr lang="zh-CN" altLang="en-US" sz="3600" b="1" dirty="0">
              <a:latin typeface="Microsoft YaHei UI" panose="020B0503020204020204" pitchFamily="34" charset="-122"/>
              <a:ea typeface="Microsoft YaHei UI" panose="020B0503020204020204" pitchFamily="34" charset="-122"/>
            </a:endParaRPr>
          </a:p>
          <a:p>
            <a:pPr algn="l">
              <a:lnSpc>
                <a:spcPct val="111000"/>
              </a:lnSpc>
            </a:pPr>
            <a:r>
              <a:rPr lang="zh-CN" altLang="en-US" sz="3600" b="1" spc="360">
                <a:solidFill>
                  <a:srgbClr val="313131"/>
                </a:solidFill>
                <a:latin typeface="Microsoft YaHei UI" panose="020B0503020204020204" pitchFamily="34" charset="-122"/>
                <a:ea typeface="Microsoft YaHei UI" panose="020B0503020204020204" pitchFamily="34" charset="-122"/>
              </a:rPr>
              <a:t>研究成果</a:t>
            </a:r>
            <a:endParaRPr lang="zh-CN" altLang="en-US" b="1" dirty="0">
              <a:latin typeface="Microsoft YaHei UI" panose="020B0503020204020204" pitchFamily="34" charset="-122"/>
              <a:ea typeface="Microsoft YaHei UI" panose="020B0503020204020204" pitchFamily="34" charset="-122"/>
            </a:endParaRPr>
          </a:p>
        </p:txBody>
      </p:sp>
      <p:pic>
        <p:nvPicPr>
          <p:cNvPr id="915017" name="image 15017"/>
          <p:cNvPicPr>
            <a:picLocks noChangeAspect="1"/>
          </p:cNvPicPr>
          <p:nvPr/>
        </p:nvPicPr>
        <p:blipFill>
          <a:blip r:embed="rId3"/>
          <a:srcRect/>
          <a:stretch>
            <a:fillRect/>
          </a:stretch>
        </p:blipFill>
        <p:spPr>
          <a:xfrm>
            <a:off x="0" y="698500"/>
            <a:ext cx="1308100" cy="1143000"/>
          </a:xfrm>
          <a:prstGeom prst="rect">
            <a:avLst/>
          </a:prstGeom>
        </p:spPr>
      </p:pic>
      <p:pic>
        <p:nvPicPr>
          <p:cNvPr id="2" name="图片 1">
            <a:extLst>
              <a:ext uri="{FF2B5EF4-FFF2-40B4-BE49-F238E27FC236}">
                <a16:creationId xmlns:a16="http://schemas.microsoft.com/office/drawing/2014/main" id="{8B80113E-068B-0326-18EE-A68E83439480}"/>
              </a:ext>
            </a:extLst>
          </p:cNvPr>
          <p:cNvPicPr>
            <a:picLocks noChangeAspect="1"/>
          </p:cNvPicPr>
          <p:nvPr/>
        </p:nvPicPr>
        <p:blipFill>
          <a:blip r:embed="rId4"/>
          <a:stretch>
            <a:fillRect/>
          </a:stretch>
        </p:blipFill>
        <p:spPr>
          <a:xfrm>
            <a:off x="12423808" y="2765157"/>
            <a:ext cx="11028894" cy="9583200"/>
          </a:xfrm>
          <a:prstGeom prst="rect">
            <a:avLst/>
          </a:prstGeom>
        </p:spPr>
      </p:pic>
      <p:pic>
        <p:nvPicPr>
          <p:cNvPr id="4" name="图片 3">
            <a:extLst>
              <a:ext uri="{FF2B5EF4-FFF2-40B4-BE49-F238E27FC236}">
                <a16:creationId xmlns:a16="http://schemas.microsoft.com/office/drawing/2014/main" id="{3C70F83E-6949-3AC0-11CB-F0B7B09B94CE}"/>
              </a:ext>
            </a:extLst>
          </p:cNvPr>
          <p:cNvPicPr>
            <a:picLocks noChangeAspect="1"/>
          </p:cNvPicPr>
          <p:nvPr/>
        </p:nvPicPr>
        <p:blipFill>
          <a:blip r:embed="rId5"/>
          <a:stretch>
            <a:fillRect/>
          </a:stretch>
        </p:blipFill>
        <p:spPr>
          <a:xfrm>
            <a:off x="959910" y="2765157"/>
            <a:ext cx="11028894" cy="9583200"/>
          </a:xfrm>
          <a:prstGeom prst="rect">
            <a:avLst/>
          </a:prstGeom>
        </p:spPr>
      </p:pic>
    </p:spTree>
    <p:extLst>
      <p:ext uri="{BB962C8B-B14F-4D97-AF65-F5344CB8AC3E}">
        <p14:creationId xmlns:p14="http://schemas.microsoft.com/office/powerpoint/2010/main" val="6524656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91502" name="image 1502"/>
          <p:cNvPicPr>
            <a:picLocks noChangeAspect="1"/>
          </p:cNvPicPr>
          <p:nvPr/>
        </p:nvPicPr>
        <p:blipFill>
          <a:blip r:embed="rId2"/>
          <a:srcRect/>
          <a:stretch>
            <a:fillRect/>
          </a:stretch>
        </p:blipFill>
        <p:spPr>
          <a:xfrm>
            <a:off x="18719800" y="6477000"/>
            <a:ext cx="1651000" cy="101600"/>
          </a:xfrm>
          <a:prstGeom prst="rect">
            <a:avLst/>
          </a:prstGeom>
        </p:spPr>
      </p:pic>
      <p:sp>
        <p:nvSpPr>
          <p:cNvPr id="1505" name="Object 1505"/>
          <p:cNvSpPr txBox="1"/>
          <p:nvPr/>
        </p:nvSpPr>
        <p:spPr>
          <a:xfrm>
            <a:off x="18648049" y="2828657"/>
            <a:ext cx="1792110" cy="1398100"/>
          </a:xfrm>
          <a:prstGeom prst="rect">
            <a:avLst/>
          </a:prstGeom>
        </p:spPr>
        <p:txBody>
          <a:bodyPr vert="horz" lIns="0" tIns="0" rIns="0" bIns="0" rtlCol="0" anchor="t" anchorCtr="0">
            <a:noAutofit/>
          </a:bodyPr>
          <a:lstStyle/>
          <a:p>
            <a:pPr algn="ctr">
              <a:lnSpc>
                <a:spcPct val="102000"/>
              </a:lnSpc>
            </a:pPr>
            <a:r>
              <a:rPr lang="zh-CN" sz="9000" b="0" i="0" dirty="0">
                <a:solidFill>
                  <a:srgbClr val="FFFFFF"/>
                </a:solidFill>
                <a:latin typeface="OPPOSans-B" panose="00020600040101010101" charset="-122"/>
                <a:ea typeface="OPPOSans-B" panose="00020600040101010101" charset="-122"/>
              </a:rPr>
              <a:t>3</a:t>
            </a:r>
            <a:endParaRPr lang="zh-CN" altLang="en-US"/>
          </a:p>
        </p:txBody>
      </p:sp>
      <p:pic>
        <p:nvPicPr>
          <p:cNvPr id="91507" name="image 1507"/>
          <p:cNvPicPr>
            <a:picLocks noChangeAspect="1"/>
          </p:cNvPicPr>
          <p:nvPr/>
        </p:nvPicPr>
        <p:blipFill>
          <a:blip r:embed="rId2"/>
          <a:srcRect/>
          <a:stretch>
            <a:fillRect/>
          </a:stretch>
        </p:blipFill>
        <p:spPr>
          <a:xfrm>
            <a:off x="11328400" y="6477000"/>
            <a:ext cx="1651000" cy="101600"/>
          </a:xfrm>
          <a:prstGeom prst="rect">
            <a:avLst/>
          </a:prstGeom>
        </p:spPr>
      </p:pic>
      <p:sp>
        <p:nvSpPr>
          <p:cNvPr id="1508" name="Object 1508"/>
          <p:cNvSpPr txBox="1"/>
          <p:nvPr/>
        </p:nvSpPr>
        <p:spPr>
          <a:xfrm>
            <a:off x="9486900" y="7165975"/>
            <a:ext cx="5605110" cy="4270560"/>
          </a:xfrm>
          <a:prstGeom prst="rect">
            <a:avLst/>
          </a:prstGeom>
        </p:spPr>
        <p:txBody>
          <a:bodyPr vert="horz" lIns="0" tIns="0" rIns="0" bIns="0" rtlCol="0" anchor="t" anchorCtr="0">
            <a:noAutofit/>
          </a:bodyPr>
          <a:lstStyle/>
          <a:p>
            <a:pPr>
              <a:lnSpc>
                <a:spcPct val="133000"/>
              </a:lnSpc>
            </a:pPr>
            <a:r>
              <a:rPr lang="zh-CN" altLang="en-US" sz="3000" dirty="0">
                <a:solidFill>
                  <a:srgbClr val="FFFFFF"/>
                </a:solidFill>
                <a:latin typeface="OPPOSans-R" panose="00020600040101010101" charset="-122"/>
                <a:ea typeface="OPPOSans-R" panose="00020600040101010101" charset="-122"/>
              </a:rPr>
              <a:t>在中国纪录片的跨文化传播过程中，应运用国际化的表达方式以呈现中国文化的博大精深，使其与国际受众产生共鸣，在不同的文化群体之前寻求共通的认识，以达到最佳的传播效果。</a:t>
            </a:r>
          </a:p>
        </p:txBody>
      </p:sp>
      <p:sp>
        <p:nvSpPr>
          <p:cNvPr id="15010" name="Object 15010"/>
          <p:cNvSpPr txBox="1"/>
          <p:nvPr/>
        </p:nvSpPr>
        <p:spPr>
          <a:xfrm>
            <a:off x="11269349" y="2765157"/>
            <a:ext cx="1792110" cy="1398100"/>
          </a:xfrm>
          <a:prstGeom prst="rect">
            <a:avLst/>
          </a:prstGeom>
        </p:spPr>
        <p:txBody>
          <a:bodyPr vert="horz" lIns="0" tIns="0" rIns="0" bIns="0" rtlCol="0" anchor="t" anchorCtr="0">
            <a:noAutofit/>
          </a:bodyPr>
          <a:lstStyle/>
          <a:p>
            <a:pPr algn="ctr">
              <a:lnSpc>
                <a:spcPct val="102000"/>
              </a:lnSpc>
            </a:pPr>
            <a:r>
              <a:rPr lang="zh-CN" sz="9000" b="0" i="0" dirty="0">
                <a:solidFill>
                  <a:srgbClr val="FFFFFF"/>
                </a:solidFill>
                <a:latin typeface="OPPOSans-B" panose="00020600040101010101" charset="-122"/>
                <a:ea typeface="OPPOSans-B" panose="00020600040101010101" charset="-122"/>
              </a:rPr>
              <a:t>2</a:t>
            </a:r>
            <a:endParaRPr lang="zh-CN" altLang="en-US"/>
          </a:p>
        </p:txBody>
      </p:sp>
      <p:sp>
        <p:nvSpPr>
          <p:cNvPr id="15012" name="Object 15012"/>
          <p:cNvSpPr txBox="1"/>
          <p:nvPr/>
        </p:nvSpPr>
        <p:spPr>
          <a:xfrm>
            <a:off x="1874574" y="7165975"/>
            <a:ext cx="5732210" cy="3050400"/>
          </a:xfrm>
          <a:prstGeom prst="rect">
            <a:avLst/>
          </a:prstGeom>
        </p:spPr>
        <p:txBody>
          <a:bodyPr vert="horz" lIns="0" tIns="0" rIns="0" bIns="0" rtlCol="0" anchor="t" anchorCtr="0">
            <a:noAutofit/>
          </a:bodyPr>
          <a:lstStyle/>
          <a:p>
            <a:pPr algn="ctr">
              <a:lnSpc>
                <a:spcPct val="133000"/>
              </a:lnSpc>
            </a:pPr>
            <a:r>
              <a:rPr lang="zh-CN" altLang="en-US" sz="3000" dirty="0">
                <a:solidFill>
                  <a:srgbClr val="FFFFFF"/>
                </a:solidFill>
                <a:latin typeface="OPPOSans-R" panose="00020600040101010101" charset="-122"/>
                <a:ea typeface="OPPOSans-R" panose="00020600040101010101" charset="-122"/>
              </a:rPr>
              <a:t>文化差异的不可避免性直接导致了“文化折扣”现象，简言之就是在跨文化传播中原本土文化的内涵会受到一定的磨损，树立正确的文化意识，尊重各民族文化差异，是纪录片跨文化传播取得成功的必要前提。</a:t>
            </a:r>
            <a:endParaRPr lang="zh-CN" altLang="en-US" dirty="0"/>
          </a:p>
        </p:txBody>
      </p:sp>
      <p:pic>
        <p:nvPicPr>
          <p:cNvPr id="915013" name="image 15013"/>
          <p:cNvPicPr>
            <a:picLocks noChangeAspect="1"/>
          </p:cNvPicPr>
          <p:nvPr/>
        </p:nvPicPr>
        <p:blipFill>
          <a:blip r:embed="rId2"/>
          <a:srcRect/>
          <a:stretch>
            <a:fillRect/>
          </a:stretch>
        </p:blipFill>
        <p:spPr>
          <a:xfrm>
            <a:off x="3924300" y="6477000"/>
            <a:ext cx="1651000" cy="101600"/>
          </a:xfrm>
          <a:prstGeom prst="rect">
            <a:avLst/>
          </a:prstGeom>
        </p:spPr>
      </p:pic>
      <p:sp>
        <p:nvSpPr>
          <p:cNvPr id="15014" name="Object 15014"/>
          <p:cNvSpPr txBox="1"/>
          <p:nvPr/>
        </p:nvSpPr>
        <p:spPr>
          <a:xfrm>
            <a:off x="2049766" y="4765040"/>
            <a:ext cx="5490720" cy="1194740"/>
          </a:xfrm>
          <a:prstGeom prst="rect">
            <a:avLst/>
          </a:prstGeom>
        </p:spPr>
        <p:txBody>
          <a:bodyPr vert="horz" lIns="0" tIns="0" rIns="0" bIns="0" rtlCol="0" anchor="t" anchorCtr="0">
            <a:noAutofit/>
          </a:bodyPr>
          <a:lstStyle/>
          <a:p>
            <a:pPr algn="ctr">
              <a:lnSpc>
                <a:spcPct val="111000"/>
              </a:lnSpc>
            </a:pPr>
            <a:r>
              <a:rPr lang="zh-CN" altLang="en-US" sz="3600" b="1" spc="360" dirty="0">
                <a:solidFill>
                  <a:srgbClr val="FFFFFF"/>
                </a:solidFill>
                <a:latin typeface="OPPOSans-R" panose="00020600040101010101" charset="-122"/>
                <a:ea typeface="OPPOSans-R" panose="00020600040101010101" charset="-122"/>
              </a:rPr>
              <a:t>正确认识文化差异</a:t>
            </a:r>
            <a:endParaRPr lang="zh-CN" altLang="en-US" dirty="0"/>
          </a:p>
        </p:txBody>
      </p:sp>
      <p:sp>
        <p:nvSpPr>
          <p:cNvPr id="15015" name="Object 15015"/>
          <p:cNvSpPr txBox="1"/>
          <p:nvPr/>
        </p:nvSpPr>
        <p:spPr>
          <a:xfrm>
            <a:off x="3877949" y="2827654"/>
            <a:ext cx="1792110" cy="1398100"/>
          </a:xfrm>
          <a:prstGeom prst="rect">
            <a:avLst/>
          </a:prstGeom>
        </p:spPr>
        <p:txBody>
          <a:bodyPr vert="horz" lIns="0" tIns="0" rIns="0" bIns="0" rtlCol="0" anchor="t" anchorCtr="0">
            <a:noAutofit/>
          </a:bodyPr>
          <a:lstStyle/>
          <a:p>
            <a:pPr algn="ctr">
              <a:lnSpc>
                <a:spcPct val="102000"/>
              </a:lnSpc>
            </a:pPr>
            <a:r>
              <a:rPr lang="zh-CN" sz="9000" b="0" i="0" dirty="0">
                <a:solidFill>
                  <a:srgbClr val="FFFFFF"/>
                </a:solidFill>
                <a:latin typeface="OPPOSans-B" panose="00020600040101010101" charset="-122"/>
                <a:ea typeface="OPPOSans-B" panose="00020600040101010101" charset="-122"/>
              </a:rPr>
              <a:t>1</a:t>
            </a:r>
            <a:endParaRPr lang="zh-CN" altLang="en-US"/>
          </a:p>
        </p:txBody>
      </p:sp>
      <p:sp>
        <p:nvSpPr>
          <p:cNvPr id="15016" name="Object 15016"/>
          <p:cNvSpPr txBox="1"/>
          <p:nvPr/>
        </p:nvSpPr>
        <p:spPr>
          <a:xfrm>
            <a:off x="1676400" y="732790"/>
            <a:ext cx="6761720" cy="1194740"/>
          </a:xfrm>
          <a:prstGeom prst="rect">
            <a:avLst/>
          </a:prstGeom>
        </p:spPr>
        <p:txBody>
          <a:bodyPr vert="horz" lIns="0" tIns="0" rIns="0" bIns="0" rtlCol="0" anchor="t" anchorCtr="0">
            <a:noAutofit/>
          </a:bodyPr>
          <a:lstStyle/>
          <a:p>
            <a:pPr algn="l">
              <a:lnSpc>
                <a:spcPct val="111000"/>
              </a:lnSpc>
            </a:pPr>
            <a:r>
              <a:rPr lang="zh-CN" sz="3600" b="1" i="0" spc="360">
                <a:solidFill>
                  <a:srgbClr val="313131"/>
                </a:solidFill>
                <a:latin typeface="Microsoft YaHei UI" panose="020B0503020204020204" pitchFamily="34" charset="-122"/>
                <a:ea typeface="Microsoft YaHei UI" panose="020B0503020204020204" pitchFamily="34" charset="-122"/>
              </a:rPr>
              <a:t>3.</a:t>
            </a:r>
            <a:r>
              <a:rPr lang="en-US" altLang="zh-CN" sz="3600" b="1" i="0" spc="360">
                <a:solidFill>
                  <a:srgbClr val="313131"/>
                </a:solidFill>
                <a:latin typeface="Microsoft YaHei UI" panose="020B0503020204020204" pitchFamily="34" charset="-122"/>
                <a:ea typeface="Microsoft YaHei UI" panose="020B0503020204020204" pitchFamily="34" charset="-122"/>
              </a:rPr>
              <a:t>1</a:t>
            </a:r>
            <a:endParaRPr lang="zh-CN" altLang="en-US" sz="3600" b="1" dirty="0">
              <a:latin typeface="Microsoft YaHei UI" panose="020B0503020204020204" pitchFamily="34" charset="-122"/>
              <a:ea typeface="Microsoft YaHei UI" panose="020B0503020204020204" pitchFamily="34" charset="-122"/>
            </a:endParaRPr>
          </a:p>
          <a:p>
            <a:pPr algn="l">
              <a:lnSpc>
                <a:spcPct val="111000"/>
              </a:lnSpc>
            </a:pPr>
            <a:r>
              <a:rPr lang="zh-CN" altLang="en-US" sz="3600" b="1" spc="360">
                <a:solidFill>
                  <a:srgbClr val="313131"/>
                </a:solidFill>
                <a:latin typeface="Microsoft YaHei UI" panose="020B0503020204020204" pitchFamily="34" charset="-122"/>
                <a:ea typeface="Microsoft YaHei UI" panose="020B0503020204020204" pitchFamily="34" charset="-122"/>
              </a:rPr>
              <a:t>研究成果</a:t>
            </a:r>
            <a:endParaRPr lang="zh-CN" altLang="en-US" b="1" dirty="0">
              <a:latin typeface="Microsoft YaHei UI" panose="020B0503020204020204" pitchFamily="34" charset="-122"/>
              <a:ea typeface="Microsoft YaHei UI" panose="020B0503020204020204" pitchFamily="34" charset="-122"/>
            </a:endParaRPr>
          </a:p>
        </p:txBody>
      </p:sp>
      <p:pic>
        <p:nvPicPr>
          <p:cNvPr id="915017" name="image 15017"/>
          <p:cNvPicPr>
            <a:picLocks noChangeAspect="1"/>
          </p:cNvPicPr>
          <p:nvPr/>
        </p:nvPicPr>
        <p:blipFill>
          <a:blip r:embed="rId3"/>
          <a:srcRect/>
          <a:stretch>
            <a:fillRect/>
          </a:stretch>
        </p:blipFill>
        <p:spPr>
          <a:xfrm>
            <a:off x="0" y="698500"/>
            <a:ext cx="1308100" cy="1143000"/>
          </a:xfrm>
          <a:prstGeom prst="rect">
            <a:avLst/>
          </a:prstGeom>
        </p:spPr>
      </p:pic>
      <p:pic>
        <p:nvPicPr>
          <p:cNvPr id="4" name="图片 3">
            <a:extLst>
              <a:ext uri="{FF2B5EF4-FFF2-40B4-BE49-F238E27FC236}">
                <a16:creationId xmlns:a16="http://schemas.microsoft.com/office/drawing/2014/main" id="{B9ACE1DD-2395-FF1D-144A-3341F513B1B3}"/>
              </a:ext>
            </a:extLst>
          </p:cNvPr>
          <p:cNvPicPr>
            <a:picLocks noChangeAspect="1"/>
          </p:cNvPicPr>
          <p:nvPr/>
        </p:nvPicPr>
        <p:blipFill>
          <a:blip r:embed="rId4"/>
          <a:stretch>
            <a:fillRect/>
          </a:stretch>
        </p:blipFill>
        <p:spPr>
          <a:xfrm>
            <a:off x="2403023" y="4813129"/>
            <a:ext cx="19577954" cy="5300109"/>
          </a:xfrm>
          <a:prstGeom prst="rect">
            <a:avLst/>
          </a:prstGeom>
        </p:spPr>
      </p:pic>
    </p:spTree>
    <p:extLst>
      <p:ext uri="{BB962C8B-B14F-4D97-AF65-F5344CB8AC3E}">
        <p14:creationId xmlns:p14="http://schemas.microsoft.com/office/powerpoint/2010/main" val="3854250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9302" name="image 302"/>
          <p:cNvPicPr>
            <a:picLocks noChangeAspect="1"/>
          </p:cNvPicPr>
          <p:nvPr/>
        </p:nvPicPr>
        <p:blipFill>
          <a:blip r:embed="rId2"/>
          <a:srcRect/>
          <a:stretch>
            <a:fillRect/>
          </a:stretch>
        </p:blipFill>
        <p:spPr>
          <a:xfrm>
            <a:off x="3327400" y="3848100"/>
            <a:ext cx="6273800" cy="6007100"/>
          </a:xfrm>
          <a:prstGeom prst="rect">
            <a:avLst/>
          </a:prstGeom>
        </p:spPr>
      </p:pic>
      <p:sp>
        <p:nvSpPr>
          <p:cNvPr id="303" name="Object 303"/>
          <p:cNvSpPr txBox="1"/>
          <p:nvPr/>
        </p:nvSpPr>
        <p:spPr>
          <a:xfrm>
            <a:off x="4152900" y="8108950"/>
            <a:ext cx="4397660" cy="915120"/>
          </a:xfrm>
          <a:prstGeom prst="rect">
            <a:avLst/>
          </a:prstGeom>
        </p:spPr>
        <p:txBody>
          <a:bodyPr vert="horz" lIns="0" tIns="0" rIns="0" bIns="0" rtlCol="0" anchor="t" anchorCtr="0">
            <a:noAutofit/>
          </a:bodyPr>
          <a:lstStyle/>
          <a:p>
            <a:pPr algn="l">
              <a:lnSpc>
                <a:spcPct val="100000"/>
              </a:lnSpc>
            </a:pPr>
            <a:r>
              <a:rPr lang="zh-CN" sz="6000" b="0" i="0" dirty="0">
                <a:solidFill>
                  <a:srgbClr val="FFFFFF"/>
                </a:solidFill>
                <a:latin typeface="Microsoft YaHei UI" panose="020B0503020204020204" pitchFamily="34" charset="-122"/>
                <a:ea typeface="Microsoft YaHei UI" panose="020B0503020204020204" pitchFamily="34" charset="-122"/>
              </a:rPr>
              <a:t>Content</a:t>
            </a:r>
            <a:endParaRPr lang="zh-CN" altLang="en-US">
              <a:latin typeface="Microsoft YaHei UI" panose="020B0503020204020204" pitchFamily="34" charset="-122"/>
              <a:ea typeface="Microsoft YaHei UI" panose="020B0503020204020204" pitchFamily="34" charset="-122"/>
            </a:endParaRPr>
          </a:p>
        </p:txBody>
      </p:sp>
      <p:sp>
        <p:nvSpPr>
          <p:cNvPr id="304" name="Object 304"/>
          <p:cNvSpPr txBox="1"/>
          <p:nvPr/>
        </p:nvSpPr>
        <p:spPr>
          <a:xfrm>
            <a:off x="4152900" y="6809739"/>
            <a:ext cx="4270560" cy="1093060"/>
          </a:xfrm>
          <a:prstGeom prst="rect">
            <a:avLst/>
          </a:prstGeom>
        </p:spPr>
        <p:txBody>
          <a:bodyPr vert="horz" lIns="0" tIns="0" rIns="0" bIns="0" rtlCol="0" anchor="t" anchorCtr="0">
            <a:noAutofit/>
          </a:bodyPr>
          <a:lstStyle/>
          <a:p>
            <a:pPr algn="l">
              <a:lnSpc>
                <a:spcPct val="100000"/>
              </a:lnSpc>
            </a:pPr>
            <a:r>
              <a:rPr lang="zh-CN" sz="7200" b="0" i="0" spc="1440" dirty="0">
                <a:solidFill>
                  <a:srgbClr val="FFFFFF"/>
                </a:solidFill>
                <a:latin typeface="Microsoft YaHei UI" panose="020B0503020204020204" pitchFamily="34" charset="-122"/>
                <a:ea typeface="Microsoft YaHei UI" panose="020B0503020204020204" pitchFamily="34" charset="-122"/>
              </a:rPr>
              <a:t>目录</a:t>
            </a:r>
            <a:endParaRPr lang="zh-CN" altLang="en-US">
              <a:latin typeface="Microsoft YaHei UI" panose="020B0503020204020204" pitchFamily="34" charset="-122"/>
              <a:ea typeface="Microsoft YaHei UI" panose="020B0503020204020204" pitchFamily="34" charset="-122"/>
            </a:endParaRPr>
          </a:p>
        </p:txBody>
      </p:sp>
      <p:pic>
        <p:nvPicPr>
          <p:cNvPr id="9305" name="image 305"/>
          <p:cNvPicPr>
            <a:picLocks noChangeAspect="1"/>
          </p:cNvPicPr>
          <p:nvPr/>
        </p:nvPicPr>
        <p:blipFill>
          <a:blip r:embed="rId3"/>
          <a:srcRect/>
          <a:stretch>
            <a:fillRect/>
          </a:stretch>
        </p:blipFill>
        <p:spPr>
          <a:xfrm>
            <a:off x="4127500" y="6210300"/>
            <a:ext cx="4305300" cy="101600"/>
          </a:xfrm>
          <a:prstGeom prst="rect">
            <a:avLst/>
          </a:prstGeom>
        </p:spPr>
      </p:pic>
      <p:pic>
        <p:nvPicPr>
          <p:cNvPr id="9306" name="image 306"/>
          <p:cNvPicPr>
            <a:picLocks noChangeAspect="1"/>
          </p:cNvPicPr>
          <p:nvPr/>
        </p:nvPicPr>
        <p:blipFill>
          <a:blip r:embed="rId4"/>
          <a:srcRect/>
          <a:stretch>
            <a:fillRect/>
          </a:stretch>
        </p:blipFill>
        <p:spPr>
          <a:xfrm>
            <a:off x="4140200" y="4572000"/>
            <a:ext cx="941940" cy="920393"/>
          </a:xfrm>
          <a:prstGeom prst="rect">
            <a:avLst/>
          </a:prstGeom>
        </p:spPr>
      </p:pic>
      <p:sp>
        <p:nvSpPr>
          <p:cNvPr id="307" name="Object 307"/>
          <p:cNvSpPr txBox="1"/>
          <p:nvPr/>
        </p:nvSpPr>
        <p:spPr>
          <a:xfrm>
            <a:off x="10833100" y="3725166"/>
            <a:ext cx="1652300" cy="1461650"/>
          </a:xfrm>
          <a:prstGeom prst="rect">
            <a:avLst/>
          </a:prstGeom>
        </p:spPr>
        <p:txBody>
          <a:bodyPr vert="horz" lIns="0" tIns="0" rIns="0" bIns="0" rtlCol="0" anchor="t" anchorCtr="0">
            <a:noAutofit/>
          </a:bodyPr>
          <a:lstStyle/>
          <a:p>
            <a:pPr algn="l">
              <a:lnSpc>
                <a:spcPct val="100000"/>
              </a:lnSpc>
            </a:pPr>
            <a:r>
              <a:rPr lang="zh-CN" sz="9600" b="0" i="0" spc="848" dirty="0">
                <a:solidFill>
                  <a:srgbClr val="2984FF"/>
                </a:solidFill>
                <a:latin typeface="Microsoft YaHei UI" panose="020B0503020204020204" pitchFamily="34" charset="-122"/>
                <a:ea typeface="Microsoft YaHei UI" panose="020B0503020204020204" pitchFamily="34" charset="-122"/>
              </a:rPr>
              <a:t>01</a:t>
            </a:r>
            <a:endParaRPr lang="zh-CN" altLang="en-US">
              <a:latin typeface="Microsoft YaHei UI" panose="020B0503020204020204" pitchFamily="34" charset="-122"/>
              <a:ea typeface="Microsoft YaHei UI" panose="020B0503020204020204" pitchFamily="34" charset="-122"/>
            </a:endParaRPr>
          </a:p>
        </p:txBody>
      </p:sp>
      <p:sp>
        <p:nvSpPr>
          <p:cNvPr id="308" name="Object 308"/>
          <p:cNvSpPr txBox="1"/>
          <p:nvPr/>
        </p:nvSpPr>
        <p:spPr>
          <a:xfrm>
            <a:off x="10833100" y="6061966"/>
            <a:ext cx="1639590" cy="1461650"/>
          </a:xfrm>
          <a:prstGeom prst="rect">
            <a:avLst/>
          </a:prstGeom>
        </p:spPr>
        <p:txBody>
          <a:bodyPr vert="horz" lIns="0" tIns="0" rIns="0" bIns="0" rtlCol="0" anchor="t" anchorCtr="0">
            <a:noAutofit/>
          </a:bodyPr>
          <a:lstStyle/>
          <a:p>
            <a:pPr algn="l">
              <a:lnSpc>
                <a:spcPct val="100000"/>
              </a:lnSpc>
            </a:pPr>
            <a:r>
              <a:rPr lang="zh-CN" sz="9600" b="0" i="0" dirty="0">
                <a:solidFill>
                  <a:srgbClr val="2984FF"/>
                </a:solidFill>
                <a:latin typeface="Microsoft YaHei UI" panose="020B0503020204020204" pitchFamily="34" charset="-122"/>
                <a:ea typeface="Microsoft YaHei UI" panose="020B0503020204020204" pitchFamily="34" charset="-122"/>
              </a:rPr>
              <a:t>02</a:t>
            </a:r>
            <a:endParaRPr lang="zh-CN" altLang="en-US">
              <a:latin typeface="Microsoft YaHei UI" panose="020B0503020204020204" pitchFamily="34" charset="-122"/>
              <a:ea typeface="Microsoft YaHei UI" panose="020B0503020204020204" pitchFamily="34" charset="-122"/>
            </a:endParaRPr>
          </a:p>
        </p:txBody>
      </p:sp>
      <p:sp>
        <p:nvSpPr>
          <p:cNvPr id="309" name="Object 309"/>
          <p:cNvSpPr txBox="1"/>
          <p:nvPr/>
        </p:nvSpPr>
        <p:spPr>
          <a:xfrm>
            <a:off x="10833100" y="8386066"/>
            <a:ext cx="1639590" cy="1461650"/>
          </a:xfrm>
          <a:prstGeom prst="rect">
            <a:avLst/>
          </a:prstGeom>
        </p:spPr>
        <p:txBody>
          <a:bodyPr vert="horz" lIns="0" tIns="0" rIns="0" bIns="0" rtlCol="0" anchor="t" anchorCtr="0">
            <a:noAutofit/>
          </a:bodyPr>
          <a:lstStyle/>
          <a:p>
            <a:pPr algn="l">
              <a:lnSpc>
                <a:spcPct val="100000"/>
              </a:lnSpc>
            </a:pPr>
            <a:r>
              <a:rPr lang="zh-CN" sz="9600" b="0" i="0" dirty="0">
                <a:solidFill>
                  <a:srgbClr val="2984FF"/>
                </a:solidFill>
                <a:latin typeface="Microsoft YaHei UI" panose="020B0503020204020204" pitchFamily="34" charset="-122"/>
                <a:ea typeface="Microsoft YaHei UI" panose="020B0503020204020204" pitchFamily="34" charset="-122"/>
              </a:rPr>
              <a:t>03</a:t>
            </a:r>
            <a:endParaRPr lang="zh-CN" altLang="en-US">
              <a:latin typeface="Microsoft YaHei UI" panose="020B0503020204020204" pitchFamily="34" charset="-122"/>
              <a:ea typeface="Microsoft YaHei UI" panose="020B0503020204020204" pitchFamily="34" charset="-122"/>
            </a:endParaRPr>
          </a:p>
        </p:txBody>
      </p:sp>
      <p:sp>
        <p:nvSpPr>
          <p:cNvPr id="3010" name="Object 3010"/>
          <p:cNvSpPr txBox="1"/>
          <p:nvPr/>
        </p:nvSpPr>
        <p:spPr>
          <a:xfrm>
            <a:off x="12547600" y="3832860"/>
            <a:ext cx="7003210" cy="737179"/>
          </a:xfrm>
          <a:prstGeom prst="rect">
            <a:avLst/>
          </a:prstGeom>
        </p:spPr>
        <p:txBody>
          <a:bodyPr vert="horz" lIns="0" tIns="0" rIns="0" bIns="0" rtlCol="0" anchor="t" anchorCtr="0">
            <a:noAutofit/>
          </a:bodyPr>
          <a:lstStyle/>
          <a:p>
            <a:pPr algn="l">
              <a:lnSpc>
                <a:spcPct val="100000"/>
              </a:lnSpc>
            </a:pPr>
            <a:r>
              <a:rPr lang="zh-CN" sz="4800" b="1" i="0" spc="480" dirty="0">
                <a:solidFill>
                  <a:srgbClr val="313131"/>
                </a:solidFill>
                <a:latin typeface="Microsoft YaHei UI" panose="020B0503020204020204" pitchFamily="34" charset="-122"/>
                <a:ea typeface="Microsoft YaHei UI" panose="020B0503020204020204" pitchFamily="34" charset="-122"/>
              </a:rPr>
              <a:t>研究背景与意义</a:t>
            </a:r>
            <a:endParaRPr lang="zh-CN" altLang="en-US" b="1" dirty="0">
              <a:latin typeface="Microsoft YaHei UI" panose="020B0503020204020204" pitchFamily="34" charset="-122"/>
              <a:ea typeface="Microsoft YaHei UI" panose="020B0503020204020204" pitchFamily="34" charset="-122"/>
            </a:endParaRPr>
          </a:p>
        </p:txBody>
      </p:sp>
      <p:sp>
        <p:nvSpPr>
          <p:cNvPr id="3011" name="Object 3011"/>
          <p:cNvSpPr txBox="1"/>
          <p:nvPr/>
        </p:nvSpPr>
        <p:spPr>
          <a:xfrm>
            <a:off x="12547600" y="4638675"/>
            <a:ext cx="10358650" cy="381300"/>
          </a:xfrm>
          <a:prstGeom prst="rect">
            <a:avLst/>
          </a:prstGeom>
        </p:spPr>
        <p:txBody>
          <a:bodyPr vert="horz" lIns="0" tIns="0" rIns="0" bIns="0" rtlCol="0" anchor="t" anchorCtr="0">
            <a:noAutofit/>
          </a:bodyPr>
          <a:lstStyle/>
          <a:p>
            <a:pPr algn="l">
              <a:lnSpc>
                <a:spcPct val="100000"/>
              </a:lnSpc>
            </a:pPr>
            <a:r>
              <a:rPr lang="zh-CN" sz="2500" b="0" i="0" dirty="0">
                <a:solidFill>
                  <a:srgbClr val="898989"/>
                </a:solidFill>
                <a:latin typeface="Microsoft YaHei UI" panose="020B0503020204020204" pitchFamily="34" charset="-122"/>
                <a:ea typeface="Microsoft YaHei UI" panose="020B0503020204020204" pitchFamily="34" charset="-122"/>
              </a:rPr>
              <a:t>BACKGROUND AND SIGNIFICANCE OF THE TOPIC</a:t>
            </a:r>
            <a:endParaRPr lang="zh-CN" altLang="en-US">
              <a:latin typeface="Microsoft YaHei UI" panose="020B0503020204020204" pitchFamily="34" charset="-122"/>
              <a:ea typeface="Microsoft YaHei UI" panose="020B0503020204020204" pitchFamily="34" charset="-122"/>
            </a:endParaRPr>
          </a:p>
        </p:txBody>
      </p:sp>
      <p:sp>
        <p:nvSpPr>
          <p:cNvPr id="3012" name="Object 3012"/>
          <p:cNvSpPr txBox="1"/>
          <p:nvPr/>
        </p:nvSpPr>
        <p:spPr>
          <a:xfrm>
            <a:off x="12547600" y="6182360"/>
            <a:ext cx="7486190" cy="737179"/>
          </a:xfrm>
          <a:prstGeom prst="rect">
            <a:avLst/>
          </a:prstGeom>
        </p:spPr>
        <p:txBody>
          <a:bodyPr vert="horz" lIns="0" tIns="0" rIns="0" bIns="0" rtlCol="0" anchor="t" anchorCtr="0">
            <a:noAutofit/>
          </a:bodyPr>
          <a:lstStyle/>
          <a:p>
            <a:pPr algn="l">
              <a:lnSpc>
                <a:spcPct val="100000"/>
              </a:lnSpc>
            </a:pPr>
            <a:r>
              <a:rPr lang="zh-CN" sz="4800" b="1" i="0" spc="480">
                <a:solidFill>
                  <a:srgbClr val="313131"/>
                </a:solidFill>
                <a:latin typeface="Microsoft YaHei UI" panose="020B0503020204020204" pitchFamily="34" charset="-122"/>
                <a:ea typeface="Microsoft YaHei UI" panose="020B0503020204020204" pitchFamily="34" charset="-122"/>
              </a:rPr>
              <a:t>研究</a:t>
            </a:r>
            <a:r>
              <a:rPr lang="zh-CN" altLang="en-US" sz="4800" b="1" i="0" spc="480">
                <a:solidFill>
                  <a:srgbClr val="313131"/>
                </a:solidFill>
                <a:latin typeface="Microsoft YaHei UI" panose="020B0503020204020204" pitchFamily="34" charset="-122"/>
                <a:ea typeface="Microsoft YaHei UI" panose="020B0503020204020204" pitchFamily="34" charset="-122"/>
              </a:rPr>
              <a:t>内容</a:t>
            </a:r>
            <a:r>
              <a:rPr lang="zh-CN" sz="4800" b="1" i="0" spc="480">
                <a:solidFill>
                  <a:srgbClr val="313131"/>
                </a:solidFill>
                <a:latin typeface="Microsoft YaHei UI" panose="020B0503020204020204" pitchFamily="34" charset="-122"/>
                <a:ea typeface="Microsoft YaHei UI" panose="020B0503020204020204" pitchFamily="34" charset="-122"/>
              </a:rPr>
              <a:t>与方法</a:t>
            </a:r>
            <a:endParaRPr lang="zh-CN" altLang="en-US" b="1">
              <a:latin typeface="Microsoft YaHei UI" panose="020B0503020204020204" pitchFamily="34" charset="-122"/>
              <a:ea typeface="Microsoft YaHei UI" panose="020B0503020204020204" pitchFamily="34" charset="-122"/>
            </a:endParaRPr>
          </a:p>
        </p:txBody>
      </p:sp>
      <p:sp>
        <p:nvSpPr>
          <p:cNvPr id="3013" name="Object 3013"/>
          <p:cNvSpPr txBox="1"/>
          <p:nvPr/>
        </p:nvSpPr>
        <p:spPr>
          <a:xfrm>
            <a:off x="12547600" y="7001510"/>
            <a:ext cx="8147110" cy="381300"/>
          </a:xfrm>
          <a:prstGeom prst="rect">
            <a:avLst/>
          </a:prstGeom>
        </p:spPr>
        <p:txBody>
          <a:bodyPr vert="horz" lIns="0" tIns="0" rIns="0" bIns="0" rtlCol="0" anchor="t" anchorCtr="0">
            <a:noAutofit/>
          </a:bodyPr>
          <a:lstStyle/>
          <a:p>
            <a:pPr algn="l">
              <a:lnSpc>
                <a:spcPct val="100000"/>
              </a:lnSpc>
            </a:pPr>
            <a:r>
              <a:rPr lang="zh-CN" sz="2500" b="0" i="0">
                <a:solidFill>
                  <a:srgbClr val="898989"/>
                </a:solidFill>
                <a:latin typeface="Microsoft YaHei UI" panose="020B0503020204020204" pitchFamily="34" charset="-122"/>
                <a:ea typeface="Microsoft YaHei UI" panose="020B0503020204020204" pitchFamily="34" charset="-122"/>
              </a:rPr>
              <a:t>RESEARCH </a:t>
            </a:r>
            <a:r>
              <a:rPr lang="en-US" altLang="zh-CN" sz="2500" b="0" i="0">
                <a:solidFill>
                  <a:srgbClr val="898989"/>
                </a:solidFill>
                <a:latin typeface="Microsoft YaHei UI" panose="020B0503020204020204" pitchFamily="34" charset="-122"/>
                <a:ea typeface="Microsoft YaHei UI" panose="020B0503020204020204" pitchFamily="34" charset="-122"/>
              </a:rPr>
              <a:t>CONTENT</a:t>
            </a:r>
            <a:r>
              <a:rPr lang="zh-CN" sz="2500" b="0" i="0">
                <a:solidFill>
                  <a:srgbClr val="898989"/>
                </a:solidFill>
                <a:latin typeface="Microsoft YaHei UI" panose="020B0503020204020204" pitchFamily="34" charset="-122"/>
                <a:ea typeface="Microsoft YaHei UI" panose="020B0503020204020204" pitchFamily="34" charset="-122"/>
              </a:rPr>
              <a:t> </a:t>
            </a:r>
            <a:r>
              <a:rPr lang="zh-CN" sz="2500" b="0" i="0" dirty="0">
                <a:solidFill>
                  <a:srgbClr val="898989"/>
                </a:solidFill>
                <a:latin typeface="Microsoft YaHei UI" panose="020B0503020204020204" pitchFamily="34" charset="-122"/>
                <a:ea typeface="Microsoft YaHei UI" panose="020B0503020204020204" pitchFamily="34" charset="-122"/>
              </a:rPr>
              <a:t>AND METHODS</a:t>
            </a:r>
            <a:endParaRPr lang="zh-CN" altLang="en-US">
              <a:latin typeface="Microsoft YaHei UI" panose="020B0503020204020204" pitchFamily="34" charset="-122"/>
              <a:ea typeface="Microsoft YaHei UI" panose="020B0503020204020204" pitchFamily="34" charset="-122"/>
            </a:endParaRPr>
          </a:p>
        </p:txBody>
      </p:sp>
      <p:sp>
        <p:nvSpPr>
          <p:cNvPr id="3014" name="Object 3014"/>
          <p:cNvSpPr txBox="1"/>
          <p:nvPr/>
        </p:nvSpPr>
        <p:spPr>
          <a:xfrm>
            <a:off x="12547600" y="8531860"/>
            <a:ext cx="7117600" cy="737179"/>
          </a:xfrm>
          <a:prstGeom prst="rect">
            <a:avLst/>
          </a:prstGeom>
        </p:spPr>
        <p:txBody>
          <a:bodyPr vert="horz" lIns="0" tIns="0" rIns="0" bIns="0" rtlCol="0" anchor="t" anchorCtr="0">
            <a:noAutofit/>
          </a:bodyPr>
          <a:lstStyle/>
          <a:p>
            <a:pPr algn="l">
              <a:lnSpc>
                <a:spcPct val="100000"/>
              </a:lnSpc>
            </a:pPr>
            <a:r>
              <a:rPr lang="zh-CN" sz="4800" b="1" i="0" spc="480">
                <a:solidFill>
                  <a:srgbClr val="313131"/>
                </a:solidFill>
                <a:latin typeface="Microsoft YaHei UI" panose="020B0503020204020204" pitchFamily="34" charset="-122"/>
                <a:ea typeface="Microsoft YaHei UI" panose="020B0503020204020204" pitchFamily="34" charset="-122"/>
              </a:rPr>
              <a:t>研究成果</a:t>
            </a:r>
            <a:r>
              <a:rPr lang="zh-CN" altLang="en-US" sz="4800" b="1" spc="480">
                <a:solidFill>
                  <a:srgbClr val="313131"/>
                </a:solidFill>
                <a:latin typeface="Microsoft YaHei UI" panose="020B0503020204020204" pitchFamily="34" charset="-122"/>
                <a:ea typeface="Microsoft YaHei UI" panose="020B0503020204020204" pitchFamily="34" charset="-122"/>
              </a:rPr>
              <a:t>与创新</a:t>
            </a:r>
            <a:endParaRPr lang="zh-CN" altLang="en-US" b="1" dirty="0">
              <a:latin typeface="Microsoft YaHei UI" panose="020B0503020204020204" pitchFamily="34" charset="-122"/>
              <a:ea typeface="Microsoft YaHei UI" panose="020B0503020204020204" pitchFamily="34" charset="-122"/>
            </a:endParaRPr>
          </a:p>
        </p:txBody>
      </p:sp>
      <p:sp>
        <p:nvSpPr>
          <p:cNvPr id="3015" name="Object 3015"/>
          <p:cNvSpPr txBox="1"/>
          <p:nvPr/>
        </p:nvSpPr>
        <p:spPr>
          <a:xfrm>
            <a:off x="12547600" y="9337675"/>
            <a:ext cx="10231550" cy="381300"/>
          </a:xfrm>
          <a:prstGeom prst="rect">
            <a:avLst/>
          </a:prstGeom>
        </p:spPr>
        <p:txBody>
          <a:bodyPr vert="horz" lIns="0" tIns="0" rIns="0" bIns="0" rtlCol="0" anchor="t" anchorCtr="0">
            <a:noAutofit/>
          </a:bodyPr>
          <a:lstStyle/>
          <a:p>
            <a:pPr algn="l">
              <a:lnSpc>
                <a:spcPct val="100000"/>
              </a:lnSpc>
            </a:pPr>
            <a:r>
              <a:rPr lang="zh-CN" sz="2500" b="0" i="0" dirty="0">
                <a:solidFill>
                  <a:srgbClr val="898989"/>
                </a:solidFill>
                <a:latin typeface="Microsoft YaHei UI" panose="020B0503020204020204" pitchFamily="34" charset="-122"/>
                <a:ea typeface="Microsoft YaHei UI" panose="020B0503020204020204" pitchFamily="34" charset="-122"/>
              </a:rPr>
              <a:t>RESEARCH RESULTS </a:t>
            </a:r>
            <a:r>
              <a:rPr lang="zh-CN" sz="2500" b="0" i="0">
                <a:solidFill>
                  <a:srgbClr val="898989"/>
                </a:solidFill>
                <a:latin typeface="Microsoft YaHei UI" panose="020B0503020204020204" pitchFamily="34" charset="-122"/>
                <a:ea typeface="Microsoft YaHei UI" panose="020B0503020204020204" pitchFamily="34" charset="-122"/>
              </a:rPr>
              <a:t>AND </a:t>
            </a:r>
            <a:r>
              <a:rPr lang="en-US" altLang="zh-CN" sz="2500" b="0" i="0">
                <a:solidFill>
                  <a:srgbClr val="898989"/>
                </a:solidFill>
                <a:latin typeface="Microsoft YaHei UI" panose="020B0503020204020204" pitchFamily="34" charset="-122"/>
                <a:ea typeface="Microsoft YaHei UI" panose="020B0503020204020204" pitchFamily="34" charset="-122"/>
              </a:rPr>
              <a:t>INNOVATION</a:t>
            </a:r>
            <a:endParaRPr lang="zh-CN" altLang="en-US">
              <a:latin typeface="Microsoft YaHei UI" panose="020B0503020204020204" pitchFamily="34" charset="-122"/>
              <a:ea typeface="Microsoft YaHei UI" panose="020B0503020204020204" pitchFamily="34" charset="-122"/>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91502" name="image 1502"/>
          <p:cNvPicPr>
            <a:picLocks noChangeAspect="1"/>
          </p:cNvPicPr>
          <p:nvPr/>
        </p:nvPicPr>
        <p:blipFill>
          <a:blip r:embed="rId2"/>
          <a:srcRect/>
          <a:stretch>
            <a:fillRect/>
          </a:stretch>
        </p:blipFill>
        <p:spPr>
          <a:xfrm>
            <a:off x="18719800" y="6477000"/>
            <a:ext cx="1651000" cy="101600"/>
          </a:xfrm>
          <a:prstGeom prst="rect">
            <a:avLst/>
          </a:prstGeom>
        </p:spPr>
      </p:pic>
      <p:sp>
        <p:nvSpPr>
          <p:cNvPr id="1505" name="Object 1505"/>
          <p:cNvSpPr txBox="1"/>
          <p:nvPr/>
        </p:nvSpPr>
        <p:spPr>
          <a:xfrm>
            <a:off x="18648049" y="2828657"/>
            <a:ext cx="1792110" cy="1398100"/>
          </a:xfrm>
          <a:prstGeom prst="rect">
            <a:avLst/>
          </a:prstGeom>
        </p:spPr>
        <p:txBody>
          <a:bodyPr vert="horz" lIns="0" tIns="0" rIns="0" bIns="0" rtlCol="0" anchor="t" anchorCtr="0">
            <a:noAutofit/>
          </a:bodyPr>
          <a:lstStyle/>
          <a:p>
            <a:pPr algn="ctr">
              <a:lnSpc>
                <a:spcPct val="102000"/>
              </a:lnSpc>
            </a:pPr>
            <a:r>
              <a:rPr lang="zh-CN" sz="9000" b="0" i="0" dirty="0">
                <a:solidFill>
                  <a:srgbClr val="FFFFFF"/>
                </a:solidFill>
                <a:latin typeface="OPPOSans-B" panose="00020600040101010101" charset="-122"/>
                <a:ea typeface="OPPOSans-B" panose="00020600040101010101" charset="-122"/>
              </a:rPr>
              <a:t>3</a:t>
            </a:r>
            <a:endParaRPr lang="zh-CN" altLang="en-US"/>
          </a:p>
        </p:txBody>
      </p:sp>
      <p:pic>
        <p:nvPicPr>
          <p:cNvPr id="91507" name="image 1507"/>
          <p:cNvPicPr>
            <a:picLocks noChangeAspect="1"/>
          </p:cNvPicPr>
          <p:nvPr/>
        </p:nvPicPr>
        <p:blipFill>
          <a:blip r:embed="rId2"/>
          <a:srcRect/>
          <a:stretch>
            <a:fillRect/>
          </a:stretch>
        </p:blipFill>
        <p:spPr>
          <a:xfrm>
            <a:off x="11328400" y="6477000"/>
            <a:ext cx="1651000" cy="101600"/>
          </a:xfrm>
          <a:prstGeom prst="rect">
            <a:avLst/>
          </a:prstGeom>
        </p:spPr>
      </p:pic>
      <p:sp>
        <p:nvSpPr>
          <p:cNvPr id="1508" name="Object 1508"/>
          <p:cNvSpPr txBox="1"/>
          <p:nvPr/>
        </p:nvSpPr>
        <p:spPr>
          <a:xfrm>
            <a:off x="9486900" y="7165975"/>
            <a:ext cx="5605110" cy="4270560"/>
          </a:xfrm>
          <a:prstGeom prst="rect">
            <a:avLst/>
          </a:prstGeom>
        </p:spPr>
        <p:txBody>
          <a:bodyPr vert="horz" lIns="0" tIns="0" rIns="0" bIns="0" rtlCol="0" anchor="t" anchorCtr="0">
            <a:noAutofit/>
          </a:bodyPr>
          <a:lstStyle/>
          <a:p>
            <a:pPr>
              <a:lnSpc>
                <a:spcPct val="133000"/>
              </a:lnSpc>
            </a:pPr>
            <a:r>
              <a:rPr lang="zh-CN" altLang="en-US" sz="3000" dirty="0">
                <a:solidFill>
                  <a:srgbClr val="FFFFFF"/>
                </a:solidFill>
                <a:latin typeface="OPPOSans-R" panose="00020600040101010101" charset="-122"/>
                <a:ea typeface="OPPOSans-R" panose="00020600040101010101" charset="-122"/>
              </a:rPr>
              <a:t>在中国纪录片的跨文化传播过程中，应运用国际化的表达方式以呈现中国文化的博大精深，使其与国际受众产生共鸣，在不同的文化群体之前寻求共通的认识，以达到最佳的传播效果。</a:t>
            </a:r>
          </a:p>
        </p:txBody>
      </p:sp>
      <p:sp>
        <p:nvSpPr>
          <p:cNvPr id="15010" name="Object 15010"/>
          <p:cNvSpPr txBox="1"/>
          <p:nvPr/>
        </p:nvSpPr>
        <p:spPr>
          <a:xfrm>
            <a:off x="11269349" y="2765157"/>
            <a:ext cx="1792110" cy="1398100"/>
          </a:xfrm>
          <a:prstGeom prst="rect">
            <a:avLst/>
          </a:prstGeom>
        </p:spPr>
        <p:txBody>
          <a:bodyPr vert="horz" lIns="0" tIns="0" rIns="0" bIns="0" rtlCol="0" anchor="t" anchorCtr="0">
            <a:noAutofit/>
          </a:bodyPr>
          <a:lstStyle/>
          <a:p>
            <a:pPr algn="ctr">
              <a:lnSpc>
                <a:spcPct val="102000"/>
              </a:lnSpc>
            </a:pPr>
            <a:r>
              <a:rPr lang="zh-CN" sz="9000" b="0" i="0" dirty="0">
                <a:solidFill>
                  <a:srgbClr val="FFFFFF"/>
                </a:solidFill>
                <a:latin typeface="OPPOSans-B" panose="00020600040101010101" charset="-122"/>
                <a:ea typeface="OPPOSans-B" panose="00020600040101010101" charset="-122"/>
              </a:rPr>
              <a:t>2</a:t>
            </a:r>
            <a:endParaRPr lang="zh-CN" altLang="en-US"/>
          </a:p>
        </p:txBody>
      </p:sp>
      <p:sp>
        <p:nvSpPr>
          <p:cNvPr id="15012" name="Object 15012"/>
          <p:cNvSpPr txBox="1"/>
          <p:nvPr/>
        </p:nvSpPr>
        <p:spPr>
          <a:xfrm>
            <a:off x="1874574" y="7165975"/>
            <a:ext cx="5732210" cy="3050400"/>
          </a:xfrm>
          <a:prstGeom prst="rect">
            <a:avLst/>
          </a:prstGeom>
        </p:spPr>
        <p:txBody>
          <a:bodyPr vert="horz" lIns="0" tIns="0" rIns="0" bIns="0" rtlCol="0" anchor="t" anchorCtr="0">
            <a:noAutofit/>
          </a:bodyPr>
          <a:lstStyle/>
          <a:p>
            <a:pPr algn="ctr">
              <a:lnSpc>
                <a:spcPct val="133000"/>
              </a:lnSpc>
            </a:pPr>
            <a:r>
              <a:rPr lang="zh-CN" altLang="en-US" sz="3000" dirty="0">
                <a:solidFill>
                  <a:srgbClr val="FFFFFF"/>
                </a:solidFill>
                <a:latin typeface="OPPOSans-R" panose="00020600040101010101" charset="-122"/>
                <a:ea typeface="OPPOSans-R" panose="00020600040101010101" charset="-122"/>
              </a:rPr>
              <a:t>文化差异的不可避免性直接导致了“文化折扣”现象，简言之就是在跨文化传播中原本土文化的内涵会受到一定的磨损，树立正确的文化意识，尊重各民族文化差异，是纪录片跨文化传播取得成功的必要前提。</a:t>
            </a:r>
            <a:endParaRPr lang="zh-CN" altLang="en-US" dirty="0"/>
          </a:p>
        </p:txBody>
      </p:sp>
      <p:pic>
        <p:nvPicPr>
          <p:cNvPr id="915013" name="image 15013"/>
          <p:cNvPicPr>
            <a:picLocks noChangeAspect="1"/>
          </p:cNvPicPr>
          <p:nvPr/>
        </p:nvPicPr>
        <p:blipFill>
          <a:blip r:embed="rId2"/>
          <a:srcRect/>
          <a:stretch>
            <a:fillRect/>
          </a:stretch>
        </p:blipFill>
        <p:spPr>
          <a:xfrm>
            <a:off x="3924300" y="6477000"/>
            <a:ext cx="1651000" cy="101600"/>
          </a:xfrm>
          <a:prstGeom prst="rect">
            <a:avLst/>
          </a:prstGeom>
        </p:spPr>
      </p:pic>
      <p:sp>
        <p:nvSpPr>
          <p:cNvPr id="15014" name="Object 15014"/>
          <p:cNvSpPr txBox="1"/>
          <p:nvPr/>
        </p:nvSpPr>
        <p:spPr>
          <a:xfrm>
            <a:off x="2049766" y="4765040"/>
            <a:ext cx="5490720" cy="1194740"/>
          </a:xfrm>
          <a:prstGeom prst="rect">
            <a:avLst/>
          </a:prstGeom>
        </p:spPr>
        <p:txBody>
          <a:bodyPr vert="horz" lIns="0" tIns="0" rIns="0" bIns="0" rtlCol="0" anchor="t" anchorCtr="0">
            <a:noAutofit/>
          </a:bodyPr>
          <a:lstStyle/>
          <a:p>
            <a:pPr algn="ctr">
              <a:lnSpc>
                <a:spcPct val="111000"/>
              </a:lnSpc>
            </a:pPr>
            <a:r>
              <a:rPr lang="zh-CN" altLang="en-US" sz="3600" b="1" spc="360" dirty="0">
                <a:solidFill>
                  <a:srgbClr val="FFFFFF"/>
                </a:solidFill>
                <a:latin typeface="OPPOSans-R" panose="00020600040101010101" charset="-122"/>
                <a:ea typeface="OPPOSans-R" panose="00020600040101010101" charset="-122"/>
              </a:rPr>
              <a:t>正确认识文化差异</a:t>
            </a:r>
            <a:endParaRPr lang="zh-CN" altLang="en-US" dirty="0"/>
          </a:p>
        </p:txBody>
      </p:sp>
      <p:sp>
        <p:nvSpPr>
          <p:cNvPr id="15015" name="Object 15015"/>
          <p:cNvSpPr txBox="1"/>
          <p:nvPr/>
        </p:nvSpPr>
        <p:spPr>
          <a:xfrm>
            <a:off x="3877949" y="2827654"/>
            <a:ext cx="1792110" cy="1398100"/>
          </a:xfrm>
          <a:prstGeom prst="rect">
            <a:avLst/>
          </a:prstGeom>
        </p:spPr>
        <p:txBody>
          <a:bodyPr vert="horz" lIns="0" tIns="0" rIns="0" bIns="0" rtlCol="0" anchor="t" anchorCtr="0">
            <a:noAutofit/>
          </a:bodyPr>
          <a:lstStyle/>
          <a:p>
            <a:pPr algn="ctr">
              <a:lnSpc>
                <a:spcPct val="102000"/>
              </a:lnSpc>
            </a:pPr>
            <a:r>
              <a:rPr lang="zh-CN" sz="9000" b="0" i="0" dirty="0">
                <a:solidFill>
                  <a:srgbClr val="FFFFFF"/>
                </a:solidFill>
                <a:latin typeface="OPPOSans-B" panose="00020600040101010101" charset="-122"/>
                <a:ea typeface="OPPOSans-B" panose="00020600040101010101" charset="-122"/>
              </a:rPr>
              <a:t>1</a:t>
            </a:r>
            <a:endParaRPr lang="zh-CN" altLang="en-US"/>
          </a:p>
        </p:txBody>
      </p:sp>
      <p:sp>
        <p:nvSpPr>
          <p:cNvPr id="15016" name="Object 15016"/>
          <p:cNvSpPr txBox="1"/>
          <p:nvPr/>
        </p:nvSpPr>
        <p:spPr>
          <a:xfrm>
            <a:off x="1676400" y="732790"/>
            <a:ext cx="6761720" cy="1194740"/>
          </a:xfrm>
          <a:prstGeom prst="rect">
            <a:avLst/>
          </a:prstGeom>
        </p:spPr>
        <p:txBody>
          <a:bodyPr vert="horz" lIns="0" tIns="0" rIns="0" bIns="0" rtlCol="0" anchor="t" anchorCtr="0">
            <a:noAutofit/>
          </a:bodyPr>
          <a:lstStyle/>
          <a:p>
            <a:pPr algn="l">
              <a:lnSpc>
                <a:spcPct val="111000"/>
              </a:lnSpc>
            </a:pPr>
            <a:r>
              <a:rPr lang="zh-CN" sz="3600" b="1" i="0" spc="360">
                <a:solidFill>
                  <a:srgbClr val="313131"/>
                </a:solidFill>
                <a:latin typeface="Microsoft YaHei UI" panose="020B0503020204020204" pitchFamily="34" charset="-122"/>
                <a:ea typeface="Microsoft YaHei UI" panose="020B0503020204020204" pitchFamily="34" charset="-122"/>
              </a:rPr>
              <a:t>3.</a:t>
            </a:r>
            <a:r>
              <a:rPr lang="en-US" altLang="zh-CN" sz="3600" b="1" i="0" spc="360">
                <a:solidFill>
                  <a:srgbClr val="313131"/>
                </a:solidFill>
                <a:latin typeface="Microsoft YaHei UI" panose="020B0503020204020204" pitchFamily="34" charset="-122"/>
                <a:ea typeface="Microsoft YaHei UI" panose="020B0503020204020204" pitchFamily="34" charset="-122"/>
              </a:rPr>
              <a:t>1</a:t>
            </a:r>
            <a:endParaRPr lang="zh-CN" altLang="en-US" sz="3600" b="1" dirty="0">
              <a:latin typeface="Microsoft YaHei UI" panose="020B0503020204020204" pitchFamily="34" charset="-122"/>
              <a:ea typeface="Microsoft YaHei UI" panose="020B0503020204020204" pitchFamily="34" charset="-122"/>
            </a:endParaRPr>
          </a:p>
          <a:p>
            <a:pPr algn="l">
              <a:lnSpc>
                <a:spcPct val="111000"/>
              </a:lnSpc>
            </a:pPr>
            <a:r>
              <a:rPr lang="zh-CN" altLang="en-US" sz="3600" b="1" spc="360">
                <a:solidFill>
                  <a:srgbClr val="313131"/>
                </a:solidFill>
                <a:latin typeface="Microsoft YaHei UI" panose="020B0503020204020204" pitchFamily="34" charset="-122"/>
                <a:ea typeface="Microsoft YaHei UI" panose="020B0503020204020204" pitchFamily="34" charset="-122"/>
              </a:rPr>
              <a:t>研究成果</a:t>
            </a:r>
            <a:endParaRPr lang="zh-CN" altLang="en-US" b="1" dirty="0">
              <a:latin typeface="Microsoft YaHei UI" panose="020B0503020204020204" pitchFamily="34" charset="-122"/>
              <a:ea typeface="Microsoft YaHei UI" panose="020B0503020204020204" pitchFamily="34" charset="-122"/>
            </a:endParaRPr>
          </a:p>
        </p:txBody>
      </p:sp>
      <p:pic>
        <p:nvPicPr>
          <p:cNvPr id="915017" name="image 15017"/>
          <p:cNvPicPr>
            <a:picLocks noChangeAspect="1"/>
          </p:cNvPicPr>
          <p:nvPr/>
        </p:nvPicPr>
        <p:blipFill>
          <a:blip r:embed="rId3"/>
          <a:srcRect/>
          <a:stretch>
            <a:fillRect/>
          </a:stretch>
        </p:blipFill>
        <p:spPr>
          <a:xfrm>
            <a:off x="0" y="698500"/>
            <a:ext cx="1308100" cy="1143000"/>
          </a:xfrm>
          <a:prstGeom prst="rect">
            <a:avLst/>
          </a:prstGeom>
        </p:spPr>
      </p:pic>
      <p:pic>
        <p:nvPicPr>
          <p:cNvPr id="2" name="图片 1">
            <a:extLst>
              <a:ext uri="{FF2B5EF4-FFF2-40B4-BE49-F238E27FC236}">
                <a16:creationId xmlns:a16="http://schemas.microsoft.com/office/drawing/2014/main" id="{EC714520-42B6-1214-C200-93FA3EDCA6F8}"/>
              </a:ext>
            </a:extLst>
          </p:cNvPr>
          <p:cNvPicPr>
            <a:picLocks noChangeAspect="1"/>
          </p:cNvPicPr>
          <p:nvPr/>
        </p:nvPicPr>
        <p:blipFill>
          <a:blip r:embed="rId4"/>
          <a:stretch>
            <a:fillRect/>
          </a:stretch>
        </p:blipFill>
        <p:spPr>
          <a:xfrm>
            <a:off x="935955" y="3052992"/>
            <a:ext cx="11028894" cy="9583200"/>
          </a:xfrm>
          <a:prstGeom prst="rect">
            <a:avLst/>
          </a:prstGeom>
        </p:spPr>
      </p:pic>
      <p:pic>
        <p:nvPicPr>
          <p:cNvPr id="4" name="图片 3">
            <a:extLst>
              <a:ext uri="{FF2B5EF4-FFF2-40B4-BE49-F238E27FC236}">
                <a16:creationId xmlns:a16="http://schemas.microsoft.com/office/drawing/2014/main" id="{C5C94309-B86A-66F7-F96F-8E8D78C3C673}"/>
              </a:ext>
            </a:extLst>
          </p:cNvPr>
          <p:cNvPicPr>
            <a:picLocks noChangeAspect="1"/>
          </p:cNvPicPr>
          <p:nvPr/>
        </p:nvPicPr>
        <p:blipFill>
          <a:blip r:embed="rId5"/>
          <a:stretch>
            <a:fillRect/>
          </a:stretch>
        </p:blipFill>
        <p:spPr>
          <a:xfrm>
            <a:off x="12391665" y="3052992"/>
            <a:ext cx="11028894" cy="9583200"/>
          </a:xfrm>
          <a:prstGeom prst="rect">
            <a:avLst/>
          </a:prstGeom>
        </p:spPr>
      </p:pic>
    </p:spTree>
    <p:extLst>
      <p:ext uri="{BB962C8B-B14F-4D97-AF65-F5344CB8AC3E}">
        <p14:creationId xmlns:p14="http://schemas.microsoft.com/office/powerpoint/2010/main" val="14657327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91502" name="image 1502"/>
          <p:cNvPicPr>
            <a:picLocks noChangeAspect="1"/>
          </p:cNvPicPr>
          <p:nvPr/>
        </p:nvPicPr>
        <p:blipFill>
          <a:blip r:embed="rId2"/>
          <a:srcRect/>
          <a:stretch>
            <a:fillRect/>
          </a:stretch>
        </p:blipFill>
        <p:spPr>
          <a:xfrm>
            <a:off x="18719800" y="6477000"/>
            <a:ext cx="1651000" cy="101600"/>
          </a:xfrm>
          <a:prstGeom prst="rect">
            <a:avLst/>
          </a:prstGeom>
        </p:spPr>
      </p:pic>
      <p:sp>
        <p:nvSpPr>
          <p:cNvPr id="1505" name="Object 1505"/>
          <p:cNvSpPr txBox="1"/>
          <p:nvPr/>
        </p:nvSpPr>
        <p:spPr>
          <a:xfrm>
            <a:off x="18648049" y="2828657"/>
            <a:ext cx="1792110" cy="1398100"/>
          </a:xfrm>
          <a:prstGeom prst="rect">
            <a:avLst/>
          </a:prstGeom>
        </p:spPr>
        <p:txBody>
          <a:bodyPr vert="horz" lIns="0" tIns="0" rIns="0" bIns="0" rtlCol="0" anchor="t" anchorCtr="0">
            <a:noAutofit/>
          </a:bodyPr>
          <a:lstStyle/>
          <a:p>
            <a:pPr algn="ctr">
              <a:lnSpc>
                <a:spcPct val="102000"/>
              </a:lnSpc>
            </a:pPr>
            <a:r>
              <a:rPr lang="zh-CN" sz="9000" b="0" i="0" dirty="0">
                <a:solidFill>
                  <a:srgbClr val="FFFFFF"/>
                </a:solidFill>
                <a:latin typeface="OPPOSans-B" panose="00020600040101010101" charset="-122"/>
                <a:ea typeface="OPPOSans-B" panose="00020600040101010101" charset="-122"/>
              </a:rPr>
              <a:t>3</a:t>
            </a:r>
            <a:endParaRPr lang="zh-CN" altLang="en-US"/>
          </a:p>
        </p:txBody>
      </p:sp>
      <p:pic>
        <p:nvPicPr>
          <p:cNvPr id="91507" name="image 1507"/>
          <p:cNvPicPr>
            <a:picLocks noChangeAspect="1"/>
          </p:cNvPicPr>
          <p:nvPr/>
        </p:nvPicPr>
        <p:blipFill>
          <a:blip r:embed="rId2"/>
          <a:srcRect/>
          <a:stretch>
            <a:fillRect/>
          </a:stretch>
        </p:blipFill>
        <p:spPr>
          <a:xfrm>
            <a:off x="11328400" y="6477000"/>
            <a:ext cx="1651000" cy="101600"/>
          </a:xfrm>
          <a:prstGeom prst="rect">
            <a:avLst/>
          </a:prstGeom>
        </p:spPr>
      </p:pic>
      <p:sp>
        <p:nvSpPr>
          <p:cNvPr id="1508" name="Object 1508"/>
          <p:cNvSpPr txBox="1"/>
          <p:nvPr/>
        </p:nvSpPr>
        <p:spPr>
          <a:xfrm>
            <a:off x="9486900" y="7165975"/>
            <a:ext cx="5605110" cy="4270560"/>
          </a:xfrm>
          <a:prstGeom prst="rect">
            <a:avLst/>
          </a:prstGeom>
        </p:spPr>
        <p:txBody>
          <a:bodyPr vert="horz" lIns="0" tIns="0" rIns="0" bIns="0" rtlCol="0" anchor="t" anchorCtr="0">
            <a:noAutofit/>
          </a:bodyPr>
          <a:lstStyle/>
          <a:p>
            <a:pPr>
              <a:lnSpc>
                <a:spcPct val="133000"/>
              </a:lnSpc>
            </a:pPr>
            <a:r>
              <a:rPr lang="zh-CN" altLang="en-US" sz="3000" dirty="0">
                <a:solidFill>
                  <a:srgbClr val="FFFFFF"/>
                </a:solidFill>
                <a:latin typeface="OPPOSans-R" panose="00020600040101010101" charset="-122"/>
                <a:ea typeface="OPPOSans-R" panose="00020600040101010101" charset="-122"/>
              </a:rPr>
              <a:t>在中国纪录片的跨文化传播过程中，应运用国际化的表达方式以呈现中国文化的博大精深，使其与国际受众产生共鸣，在不同的文化群体之前寻求共通的认识，以达到最佳的传播效果。</a:t>
            </a:r>
          </a:p>
        </p:txBody>
      </p:sp>
      <p:sp>
        <p:nvSpPr>
          <p:cNvPr id="15010" name="Object 15010"/>
          <p:cNvSpPr txBox="1"/>
          <p:nvPr/>
        </p:nvSpPr>
        <p:spPr>
          <a:xfrm>
            <a:off x="11269349" y="2765157"/>
            <a:ext cx="1792110" cy="1398100"/>
          </a:xfrm>
          <a:prstGeom prst="rect">
            <a:avLst/>
          </a:prstGeom>
        </p:spPr>
        <p:txBody>
          <a:bodyPr vert="horz" lIns="0" tIns="0" rIns="0" bIns="0" rtlCol="0" anchor="t" anchorCtr="0">
            <a:noAutofit/>
          </a:bodyPr>
          <a:lstStyle/>
          <a:p>
            <a:pPr algn="ctr">
              <a:lnSpc>
                <a:spcPct val="102000"/>
              </a:lnSpc>
            </a:pPr>
            <a:r>
              <a:rPr lang="zh-CN" sz="9000" b="0" i="0" dirty="0">
                <a:solidFill>
                  <a:srgbClr val="FFFFFF"/>
                </a:solidFill>
                <a:latin typeface="OPPOSans-B" panose="00020600040101010101" charset="-122"/>
                <a:ea typeface="OPPOSans-B" panose="00020600040101010101" charset="-122"/>
              </a:rPr>
              <a:t>2</a:t>
            </a:r>
            <a:endParaRPr lang="zh-CN" altLang="en-US"/>
          </a:p>
        </p:txBody>
      </p:sp>
      <p:sp>
        <p:nvSpPr>
          <p:cNvPr id="15012" name="Object 15012"/>
          <p:cNvSpPr txBox="1"/>
          <p:nvPr/>
        </p:nvSpPr>
        <p:spPr>
          <a:xfrm>
            <a:off x="1874574" y="7165975"/>
            <a:ext cx="5732210" cy="3050400"/>
          </a:xfrm>
          <a:prstGeom prst="rect">
            <a:avLst/>
          </a:prstGeom>
        </p:spPr>
        <p:txBody>
          <a:bodyPr vert="horz" lIns="0" tIns="0" rIns="0" bIns="0" rtlCol="0" anchor="t" anchorCtr="0">
            <a:noAutofit/>
          </a:bodyPr>
          <a:lstStyle/>
          <a:p>
            <a:pPr algn="ctr">
              <a:lnSpc>
                <a:spcPct val="133000"/>
              </a:lnSpc>
            </a:pPr>
            <a:r>
              <a:rPr lang="zh-CN" altLang="en-US" sz="3000" dirty="0">
                <a:solidFill>
                  <a:srgbClr val="FFFFFF"/>
                </a:solidFill>
                <a:latin typeface="OPPOSans-R" panose="00020600040101010101" charset="-122"/>
                <a:ea typeface="OPPOSans-R" panose="00020600040101010101" charset="-122"/>
              </a:rPr>
              <a:t>文化差异的不可避免性直接导致了“文化折扣”现象，简言之就是在跨文化传播中原本土文化的内涵会受到一定的磨损，树立正确的文化意识，尊重各民族文化差异，是纪录片跨文化传播取得成功的必要前提。</a:t>
            </a:r>
            <a:endParaRPr lang="zh-CN" altLang="en-US" dirty="0"/>
          </a:p>
        </p:txBody>
      </p:sp>
      <p:pic>
        <p:nvPicPr>
          <p:cNvPr id="915013" name="image 15013"/>
          <p:cNvPicPr>
            <a:picLocks noChangeAspect="1"/>
          </p:cNvPicPr>
          <p:nvPr/>
        </p:nvPicPr>
        <p:blipFill>
          <a:blip r:embed="rId2"/>
          <a:srcRect/>
          <a:stretch>
            <a:fillRect/>
          </a:stretch>
        </p:blipFill>
        <p:spPr>
          <a:xfrm>
            <a:off x="3924300" y="6477000"/>
            <a:ext cx="1651000" cy="101600"/>
          </a:xfrm>
          <a:prstGeom prst="rect">
            <a:avLst/>
          </a:prstGeom>
        </p:spPr>
      </p:pic>
      <p:sp>
        <p:nvSpPr>
          <p:cNvPr id="15014" name="Object 15014"/>
          <p:cNvSpPr txBox="1"/>
          <p:nvPr/>
        </p:nvSpPr>
        <p:spPr>
          <a:xfrm>
            <a:off x="2049766" y="4765040"/>
            <a:ext cx="5490720" cy="1194740"/>
          </a:xfrm>
          <a:prstGeom prst="rect">
            <a:avLst/>
          </a:prstGeom>
        </p:spPr>
        <p:txBody>
          <a:bodyPr vert="horz" lIns="0" tIns="0" rIns="0" bIns="0" rtlCol="0" anchor="t" anchorCtr="0">
            <a:noAutofit/>
          </a:bodyPr>
          <a:lstStyle/>
          <a:p>
            <a:pPr algn="ctr">
              <a:lnSpc>
                <a:spcPct val="111000"/>
              </a:lnSpc>
            </a:pPr>
            <a:r>
              <a:rPr lang="zh-CN" altLang="en-US" sz="3600" b="1" spc="360" dirty="0">
                <a:solidFill>
                  <a:srgbClr val="FFFFFF"/>
                </a:solidFill>
                <a:latin typeface="OPPOSans-R" panose="00020600040101010101" charset="-122"/>
                <a:ea typeface="OPPOSans-R" panose="00020600040101010101" charset="-122"/>
              </a:rPr>
              <a:t>正确认识文化差异</a:t>
            </a:r>
            <a:endParaRPr lang="zh-CN" altLang="en-US" dirty="0"/>
          </a:p>
        </p:txBody>
      </p:sp>
      <p:sp>
        <p:nvSpPr>
          <p:cNvPr id="15015" name="Object 15015"/>
          <p:cNvSpPr txBox="1"/>
          <p:nvPr/>
        </p:nvSpPr>
        <p:spPr>
          <a:xfrm>
            <a:off x="3877949" y="2827654"/>
            <a:ext cx="1792110" cy="1398100"/>
          </a:xfrm>
          <a:prstGeom prst="rect">
            <a:avLst/>
          </a:prstGeom>
        </p:spPr>
        <p:txBody>
          <a:bodyPr vert="horz" lIns="0" tIns="0" rIns="0" bIns="0" rtlCol="0" anchor="t" anchorCtr="0">
            <a:noAutofit/>
          </a:bodyPr>
          <a:lstStyle/>
          <a:p>
            <a:pPr algn="ctr">
              <a:lnSpc>
                <a:spcPct val="102000"/>
              </a:lnSpc>
            </a:pPr>
            <a:r>
              <a:rPr lang="zh-CN" sz="9000" b="0" i="0" dirty="0">
                <a:solidFill>
                  <a:srgbClr val="FFFFFF"/>
                </a:solidFill>
                <a:latin typeface="OPPOSans-B" panose="00020600040101010101" charset="-122"/>
                <a:ea typeface="OPPOSans-B" panose="00020600040101010101" charset="-122"/>
              </a:rPr>
              <a:t>1</a:t>
            </a:r>
            <a:endParaRPr lang="zh-CN" altLang="en-US"/>
          </a:p>
        </p:txBody>
      </p:sp>
      <p:sp>
        <p:nvSpPr>
          <p:cNvPr id="15016" name="Object 15016"/>
          <p:cNvSpPr txBox="1"/>
          <p:nvPr/>
        </p:nvSpPr>
        <p:spPr>
          <a:xfrm>
            <a:off x="1676400" y="732790"/>
            <a:ext cx="6761720" cy="1194740"/>
          </a:xfrm>
          <a:prstGeom prst="rect">
            <a:avLst/>
          </a:prstGeom>
        </p:spPr>
        <p:txBody>
          <a:bodyPr vert="horz" lIns="0" tIns="0" rIns="0" bIns="0" rtlCol="0" anchor="t" anchorCtr="0">
            <a:noAutofit/>
          </a:bodyPr>
          <a:lstStyle/>
          <a:p>
            <a:pPr algn="l">
              <a:lnSpc>
                <a:spcPct val="111000"/>
              </a:lnSpc>
            </a:pPr>
            <a:r>
              <a:rPr lang="zh-CN" sz="3600" b="1" i="0" spc="360">
                <a:solidFill>
                  <a:srgbClr val="313131"/>
                </a:solidFill>
                <a:latin typeface="Microsoft YaHei UI" panose="020B0503020204020204" pitchFamily="34" charset="-122"/>
                <a:ea typeface="Microsoft YaHei UI" panose="020B0503020204020204" pitchFamily="34" charset="-122"/>
              </a:rPr>
              <a:t>3.</a:t>
            </a:r>
            <a:r>
              <a:rPr lang="en-US" altLang="zh-CN" sz="3600" b="1" i="0" spc="360">
                <a:solidFill>
                  <a:srgbClr val="313131"/>
                </a:solidFill>
                <a:latin typeface="Microsoft YaHei UI" panose="020B0503020204020204" pitchFamily="34" charset="-122"/>
                <a:ea typeface="Microsoft YaHei UI" panose="020B0503020204020204" pitchFamily="34" charset="-122"/>
              </a:rPr>
              <a:t>1</a:t>
            </a:r>
            <a:endParaRPr lang="zh-CN" altLang="en-US" sz="3600" b="1" dirty="0">
              <a:latin typeface="Microsoft YaHei UI" panose="020B0503020204020204" pitchFamily="34" charset="-122"/>
              <a:ea typeface="Microsoft YaHei UI" panose="020B0503020204020204" pitchFamily="34" charset="-122"/>
            </a:endParaRPr>
          </a:p>
          <a:p>
            <a:pPr algn="l">
              <a:lnSpc>
                <a:spcPct val="111000"/>
              </a:lnSpc>
            </a:pPr>
            <a:r>
              <a:rPr lang="zh-CN" altLang="en-US" sz="3600" b="1" spc="360">
                <a:solidFill>
                  <a:srgbClr val="313131"/>
                </a:solidFill>
                <a:latin typeface="Microsoft YaHei UI" panose="020B0503020204020204" pitchFamily="34" charset="-122"/>
                <a:ea typeface="Microsoft YaHei UI" panose="020B0503020204020204" pitchFamily="34" charset="-122"/>
              </a:rPr>
              <a:t>研究成果</a:t>
            </a:r>
            <a:endParaRPr lang="zh-CN" altLang="en-US" b="1" dirty="0">
              <a:latin typeface="Microsoft YaHei UI" panose="020B0503020204020204" pitchFamily="34" charset="-122"/>
              <a:ea typeface="Microsoft YaHei UI" panose="020B0503020204020204" pitchFamily="34" charset="-122"/>
            </a:endParaRPr>
          </a:p>
        </p:txBody>
      </p:sp>
      <p:pic>
        <p:nvPicPr>
          <p:cNvPr id="915017" name="image 15017"/>
          <p:cNvPicPr>
            <a:picLocks noChangeAspect="1"/>
          </p:cNvPicPr>
          <p:nvPr/>
        </p:nvPicPr>
        <p:blipFill>
          <a:blip r:embed="rId3"/>
          <a:srcRect/>
          <a:stretch>
            <a:fillRect/>
          </a:stretch>
        </p:blipFill>
        <p:spPr>
          <a:xfrm>
            <a:off x="0" y="698500"/>
            <a:ext cx="1308100" cy="1143000"/>
          </a:xfrm>
          <a:prstGeom prst="rect">
            <a:avLst/>
          </a:prstGeom>
        </p:spPr>
      </p:pic>
      <p:pic>
        <p:nvPicPr>
          <p:cNvPr id="10" name="图片 9">
            <a:extLst>
              <a:ext uri="{FF2B5EF4-FFF2-40B4-BE49-F238E27FC236}">
                <a16:creationId xmlns:a16="http://schemas.microsoft.com/office/drawing/2014/main" id="{D10ED7FA-CC33-7563-3AB8-2E84A0F7EF70}"/>
              </a:ext>
            </a:extLst>
          </p:cNvPr>
          <p:cNvPicPr>
            <a:picLocks noChangeAspect="1"/>
          </p:cNvPicPr>
          <p:nvPr/>
        </p:nvPicPr>
        <p:blipFill>
          <a:blip r:embed="rId4"/>
          <a:stretch>
            <a:fillRect/>
          </a:stretch>
        </p:blipFill>
        <p:spPr>
          <a:xfrm>
            <a:off x="3087506" y="2447721"/>
            <a:ext cx="18403897" cy="8820557"/>
          </a:xfrm>
          <a:prstGeom prst="rect">
            <a:avLst/>
          </a:prstGeom>
        </p:spPr>
      </p:pic>
    </p:spTree>
    <p:extLst>
      <p:ext uri="{BB962C8B-B14F-4D97-AF65-F5344CB8AC3E}">
        <p14:creationId xmlns:p14="http://schemas.microsoft.com/office/powerpoint/2010/main" val="5738670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91502" name="image 1502"/>
          <p:cNvPicPr>
            <a:picLocks noChangeAspect="1"/>
          </p:cNvPicPr>
          <p:nvPr/>
        </p:nvPicPr>
        <p:blipFill>
          <a:blip r:embed="rId2"/>
          <a:srcRect/>
          <a:stretch>
            <a:fillRect/>
          </a:stretch>
        </p:blipFill>
        <p:spPr>
          <a:xfrm>
            <a:off x="18719800" y="6477000"/>
            <a:ext cx="1651000" cy="101600"/>
          </a:xfrm>
          <a:prstGeom prst="rect">
            <a:avLst/>
          </a:prstGeom>
        </p:spPr>
      </p:pic>
      <p:sp>
        <p:nvSpPr>
          <p:cNvPr id="1505" name="Object 1505"/>
          <p:cNvSpPr txBox="1"/>
          <p:nvPr/>
        </p:nvSpPr>
        <p:spPr>
          <a:xfrm>
            <a:off x="18648049" y="2828657"/>
            <a:ext cx="1792110" cy="1398100"/>
          </a:xfrm>
          <a:prstGeom prst="rect">
            <a:avLst/>
          </a:prstGeom>
        </p:spPr>
        <p:txBody>
          <a:bodyPr vert="horz" lIns="0" tIns="0" rIns="0" bIns="0" rtlCol="0" anchor="t" anchorCtr="0">
            <a:noAutofit/>
          </a:bodyPr>
          <a:lstStyle/>
          <a:p>
            <a:pPr algn="ctr">
              <a:lnSpc>
                <a:spcPct val="102000"/>
              </a:lnSpc>
            </a:pPr>
            <a:r>
              <a:rPr lang="zh-CN" sz="9000" b="0" i="0" dirty="0">
                <a:solidFill>
                  <a:srgbClr val="FFFFFF"/>
                </a:solidFill>
                <a:latin typeface="OPPOSans-B" panose="00020600040101010101" charset="-122"/>
                <a:ea typeface="OPPOSans-B" panose="00020600040101010101" charset="-122"/>
              </a:rPr>
              <a:t>3</a:t>
            </a:r>
            <a:endParaRPr lang="zh-CN" altLang="en-US"/>
          </a:p>
        </p:txBody>
      </p:sp>
      <p:pic>
        <p:nvPicPr>
          <p:cNvPr id="91507" name="image 1507"/>
          <p:cNvPicPr>
            <a:picLocks noChangeAspect="1"/>
          </p:cNvPicPr>
          <p:nvPr/>
        </p:nvPicPr>
        <p:blipFill>
          <a:blip r:embed="rId2"/>
          <a:srcRect/>
          <a:stretch>
            <a:fillRect/>
          </a:stretch>
        </p:blipFill>
        <p:spPr>
          <a:xfrm>
            <a:off x="11328400" y="6477000"/>
            <a:ext cx="1651000" cy="101600"/>
          </a:xfrm>
          <a:prstGeom prst="rect">
            <a:avLst/>
          </a:prstGeom>
        </p:spPr>
      </p:pic>
      <p:sp>
        <p:nvSpPr>
          <p:cNvPr id="1508" name="Object 1508"/>
          <p:cNvSpPr txBox="1"/>
          <p:nvPr/>
        </p:nvSpPr>
        <p:spPr>
          <a:xfrm>
            <a:off x="9486900" y="7165975"/>
            <a:ext cx="5605110" cy="4270560"/>
          </a:xfrm>
          <a:prstGeom prst="rect">
            <a:avLst/>
          </a:prstGeom>
        </p:spPr>
        <p:txBody>
          <a:bodyPr vert="horz" lIns="0" tIns="0" rIns="0" bIns="0" rtlCol="0" anchor="t" anchorCtr="0">
            <a:noAutofit/>
          </a:bodyPr>
          <a:lstStyle/>
          <a:p>
            <a:pPr>
              <a:lnSpc>
                <a:spcPct val="133000"/>
              </a:lnSpc>
            </a:pPr>
            <a:r>
              <a:rPr lang="zh-CN" altLang="en-US" sz="3000" dirty="0">
                <a:solidFill>
                  <a:srgbClr val="FFFFFF"/>
                </a:solidFill>
                <a:latin typeface="OPPOSans-R" panose="00020600040101010101" charset="-122"/>
                <a:ea typeface="OPPOSans-R" panose="00020600040101010101" charset="-122"/>
              </a:rPr>
              <a:t>在中国纪录片的跨文化传播过程中，应运用国际化的表达方式以呈现中国文化的博大精深，使其与国际受众产生共鸣，在不同的文化群体之前寻求共通的认识，以达到最佳的传播效果。</a:t>
            </a:r>
          </a:p>
        </p:txBody>
      </p:sp>
      <p:sp>
        <p:nvSpPr>
          <p:cNvPr id="15010" name="Object 15010"/>
          <p:cNvSpPr txBox="1"/>
          <p:nvPr/>
        </p:nvSpPr>
        <p:spPr>
          <a:xfrm>
            <a:off x="11269349" y="2765157"/>
            <a:ext cx="1792110" cy="1398100"/>
          </a:xfrm>
          <a:prstGeom prst="rect">
            <a:avLst/>
          </a:prstGeom>
        </p:spPr>
        <p:txBody>
          <a:bodyPr vert="horz" lIns="0" tIns="0" rIns="0" bIns="0" rtlCol="0" anchor="t" anchorCtr="0">
            <a:noAutofit/>
          </a:bodyPr>
          <a:lstStyle/>
          <a:p>
            <a:pPr algn="ctr">
              <a:lnSpc>
                <a:spcPct val="102000"/>
              </a:lnSpc>
            </a:pPr>
            <a:r>
              <a:rPr lang="zh-CN" sz="9000" b="0" i="0" dirty="0">
                <a:solidFill>
                  <a:srgbClr val="FFFFFF"/>
                </a:solidFill>
                <a:latin typeface="OPPOSans-B" panose="00020600040101010101" charset="-122"/>
                <a:ea typeface="OPPOSans-B" panose="00020600040101010101" charset="-122"/>
              </a:rPr>
              <a:t>2</a:t>
            </a:r>
            <a:endParaRPr lang="zh-CN" altLang="en-US"/>
          </a:p>
        </p:txBody>
      </p:sp>
      <p:sp>
        <p:nvSpPr>
          <p:cNvPr id="15012" name="Object 15012"/>
          <p:cNvSpPr txBox="1"/>
          <p:nvPr/>
        </p:nvSpPr>
        <p:spPr>
          <a:xfrm>
            <a:off x="1874574" y="7165975"/>
            <a:ext cx="5732210" cy="3050400"/>
          </a:xfrm>
          <a:prstGeom prst="rect">
            <a:avLst/>
          </a:prstGeom>
        </p:spPr>
        <p:txBody>
          <a:bodyPr vert="horz" lIns="0" tIns="0" rIns="0" bIns="0" rtlCol="0" anchor="t" anchorCtr="0">
            <a:noAutofit/>
          </a:bodyPr>
          <a:lstStyle/>
          <a:p>
            <a:pPr algn="ctr">
              <a:lnSpc>
                <a:spcPct val="133000"/>
              </a:lnSpc>
            </a:pPr>
            <a:r>
              <a:rPr lang="zh-CN" altLang="en-US" sz="3000" dirty="0">
                <a:solidFill>
                  <a:srgbClr val="FFFFFF"/>
                </a:solidFill>
                <a:latin typeface="OPPOSans-R" panose="00020600040101010101" charset="-122"/>
                <a:ea typeface="OPPOSans-R" panose="00020600040101010101" charset="-122"/>
              </a:rPr>
              <a:t>文化差异的不可避免性直接导致了“文化折扣”现象，简言之就是在跨文化传播中原本土文化的内涵会受到一定的磨损，树立正确的文化意识，尊重各民族文化差异，是纪录片跨文化传播取得成功的必要前提。</a:t>
            </a:r>
            <a:endParaRPr lang="zh-CN" altLang="en-US" dirty="0"/>
          </a:p>
        </p:txBody>
      </p:sp>
      <p:pic>
        <p:nvPicPr>
          <p:cNvPr id="915013" name="image 15013"/>
          <p:cNvPicPr>
            <a:picLocks noChangeAspect="1"/>
          </p:cNvPicPr>
          <p:nvPr/>
        </p:nvPicPr>
        <p:blipFill>
          <a:blip r:embed="rId2"/>
          <a:srcRect/>
          <a:stretch>
            <a:fillRect/>
          </a:stretch>
        </p:blipFill>
        <p:spPr>
          <a:xfrm>
            <a:off x="3924300" y="6477000"/>
            <a:ext cx="1651000" cy="101600"/>
          </a:xfrm>
          <a:prstGeom prst="rect">
            <a:avLst/>
          </a:prstGeom>
        </p:spPr>
      </p:pic>
      <p:sp>
        <p:nvSpPr>
          <p:cNvPr id="15014" name="Object 15014"/>
          <p:cNvSpPr txBox="1"/>
          <p:nvPr/>
        </p:nvSpPr>
        <p:spPr>
          <a:xfrm>
            <a:off x="2049766" y="4765040"/>
            <a:ext cx="5490720" cy="1194740"/>
          </a:xfrm>
          <a:prstGeom prst="rect">
            <a:avLst/>
          </a:prstGeom>
        </p:spPr>
        <p:txBody>
          <a:bodyPr vert="horz" lIns="0" tIns="0" rIns="0" bIns="0" rtlCol="0" anchor="t" anchorCtr="0">
            <a:noAutofit/>
          </a:bodyPr>
          <a:lstStyle/>
          <a:p>
            <a:pPr algn="ctr">
              <a:lnSpc>
                <a:spcPct val="111000"/>
              </a:lnSpc>
            </a:pPr>
            <a:r>
              <a:rPr lang="zh-CN" altLang="en-US" sz="3600" b="1" spc="360" dirty="0">
                <a:solidFill>
                  <a:srgbClr val="FFFFFF"/>
                </a:solidFill>
                <a:latin typeface="OPPOSans-R" panose="00020600040101010101" charset="-122"/>
                <a:ea typeface="OPPOSans-R" panose="00020600040101010101" charset="-122"/>
              </a:rPr>
              <a:t>正确认识文化差异</a:t>
            </a:r>
            <a:endParaRPr lang="zh-CN" altLang="en-US" dirty="0"/>
          </a:p>
        </p:txBody>
      </p:sp>
      <p:sp>
        <p:nvSpPr>
          <p:cNvPr id="15015" name="Object 15015"/>
          <p:cNvSpPr txBox="1"/>
          <p:nvPr/>
        </p:nvSpPr>
        <p:spPr>
          <a:xfrm>
            <a:off x="3877949" y="2827654"/>
            <a:ext cx="1792110" cy="1398100"/>
          </a:xfrm>
          <a:prstGeom prst="rect">
            <a:avLst/>
          </a:prstGeom>
        </p:spPr>
        <p:txBody>
          <a:bodyPr vert="horz" lIns="0" tIns="0" rIns="0" bIns="0" rtlCol="0" anchor="t" anchorCtr="0">
            <a:noAutofit/>
          </a:bodyPr>
          <a:lstStyle/>
          <a:p>
            <a:pPr algn="ctr">
              <a:lnSpc>
                <a:spcPct val="102000"/>
              </a:lnSpc>
            </a:pPr>
            <a:r>
              <a:rPr lang="zh-CN" sz="9000" b="0" i="0" dirty="0">
                <a:solidFill>
                  <a:srgbClr val="FFFFFF"/>
                </a:solidFill>
                <a:latin typeface="OPPOSans-B" panose="00020600040101010101" charset="-122"/>
                <a:ea typeface="OPPOSans-B" panose="00020600040101010101" charset="-122"/>
              </a:rPr>
              <a:t>1</a:t>
            </a:r>
            <a:endParaRPr lang="zh-CN" altLang="en-US"/>
          </a:p>
        </p:txBody>
      </p:sp>
      <p:sp>
        <p:nvSpPr>
          <p:cNvPr id="15016" name="Object 15016"/>
          <p:cNvSpPr txBox="1"/>
          <p:nvPr/>
        </p:nvSpPr>
        <p:spPr>
          <a:xfrm>
            <a:off x="1676400" y="732790"/>
            <a:ext cx="6761720" cy="1194740"/>
          </a:xfrm>
          <a:prstGeom prst="rect">
            <a:avLst/>
          </a:prstGeom>
        </p:spPr>
        <p:txBody>
          <a:bodyPr vert="horz" lIns="0" tIns="0" rIns="0" bIns="0" rtlCol="0" anchor="t" anchorCtr="0">
            <a:noAutofit/>
          </a:bodyPr>
          <a:lstStyle/>
          <a:p>
            <a:pPr algn="l">
              <a:lnSpc>
                <a:spcPct val="111000"/>
              </a:lnSpc>
            </a:pPr>
            <a:r>
              <a:rPr lang="zh-CN" sz="3600" b="1" i="0" spc="360">
                <a:solidFill>
                  <a:srgbClr val="313131"/>
                </a:solidFill>
                <a:latin typeface="Microsoft YaHei UI" panose="020B0503020204020204" pitchFamily="34" charset="-122"/>
                <a:ea typeface="Microsoft YaHei UI" panose="020B0503020204020204" pitchFamily="34" charset="-122"/>
              </a:rPr>
              <a:t>3.</a:t>
            </a:r>
            <a:r>
              <a:rPr lang="en-US" altLang="zh-CN" sz="3600" b="1" i="0" spc="360">
                <a:solidFill>
                  <a:srgbClr val="313131"/>
                </a:solidFill>
                <a:latin typeface="Microsoft YaHei UI" panose="020B0503020204020204" pitchFamily="34" charset="-122"/>
                <a:ea typeface="Microsoft YaHei UI" panose="020B0503020204020204" pitchFamily="34" charset="-122"/>
              </a:rPr>
              <a:t>1</a:t>
            </a:r>
            <a:endParaRPr lang="zh-CN" altLang="en-US" sz="3600" b="1" dirty="0">
              <a:latin typeface="Microsoft YaHei UI" panose="020B0503020204020204" pitchFamily="34" charset="-122"/>
              <a:ea typeface="Microsoft YaHei UI" panose="020B0503020204020204" pitchFamily="34" charset="-122"/>
            </a:endParaRPr>
          </a:p>
          <a:p>
            <a:pPr algn="l">
              <a:lnSpc>
                <a:spcPct val="111000"/>
              </a:lnSpc>
            </a:pPr>
            <a:r>
              <a:rPr lang="zh-CN" altLang="en-US" sz="3600" b="1" spc="360">
                <a:solidFill>
                  <a:srgbClr val="313131"/>
                </a:solidFill>
                <a:latin typeface="Microsoft YaHei UI" panose="020B0503020204020204" pitchFamily="34" charset="-122"/>
                <a:ea typeface="Microsoft YaHei UI" panose="020B0503020204020204" pitchFamily="34" charset="-122"/>
              </a:rPr>
              <a:t>研究成果</a:t>
            </a:r>
            <a:endParaRPr lang="zh-CN" altLang="en-US" b="1" dirty="0">
              <a:latin typeface="Microsoft YaHei UI" panose="020B0503020204020204" pitchFamily="34" charset="-122"/>
              <a:ea typeface="Microsoft YaHei UI" panose="020B0503020204020204" pitchFamily="34" charset="-122"/>
            </a:endParaRPr>
          </a:p>
        </p:txBody>
      </p:sp>
      <p:pic>
        <p:nvPicPr>
          <p:cNvPr id="915017" name="image 15017"/>
          <p:cNvPicPr>
            <a:picLocks noChangeAspect="1"/>
          </p:cNvPicPr>
          <p:nvPr/>
        </p:nvPicPr>
        <p:blipFill>
          <a:blip r:embed="rId3"/>
          <a:srcRect/>
          <a:stretch>
            <a:fillRect/>
          </a:stretch>
        </p:blipFill>
        <p:spPr>
          <a:xfrm>
            <a:off x="0" y="698500"/>
            <a:ext cx="1308100" cy="1143000"/>
          </a:xfrm>
          <a:prstGeom prst="rect">
            <a:avLst/>
          </a:prstGeom>
        </p:spPr>
      </p:pic>
      <p:pic>
        <p:nvPicPr>
          <p:cNvPr id="2" name="图片 1">
            <a:extLst>
              <a:ext uri="{FF2B5EF4-FFF2-40B4-BE49-F238E27FC236}">
                <a16:creationId xmlns:a16="http://schemas.microsoft.com/office/drawing/2014/main" id="{665B696C-1FB4-17D9-8620-657ADCE0545D}"/>
              </a:ext>
            </a:extLst>
          </p:cNvPr>
          <p:cNvPicPr>
            <a:picLocks noChangeAspect="1"/>
          </p:cNvPicPr>
          <p:nvPr/>
        </p:nvPicPr>
        <p:blipFill>
          <a:blip r:embed="rId4"/>
          <a:stretch>
            <a:fillRect/>
          </a:stretch>
        </p:blipFill>
        <p:spPr>
          <a:xfrm>
            <a:off x="910556" y="3400010"/>
            <a:ext cx="11028894" cy="9583200"/>
          </a:xfrm>
          <a:prstGeom prst="rect">
            <a:avLst/>
          </a:prstGeom>
        </p:spPr>
      </p:pic>
      <p:pic>
        <p:nvPicPr>
          <p:cNvPr id="3" name="图片 2">
            <a:extLst>
              <a:ext uri="{FF2B5EF4-FFF2-40B4-BE49-F238E27FC236}">
                <a16:creationId xmlns:a16="http://schemas.microsoft.com/office/drawing/2014/main" id="{3B5D7578-628F-4CB2-CBF2-DB5426E18D99}"/>
              </a:ext>
            </a:extLst>
          </p:cNvPr>
          <p:cNvPicPr>
            <a:picLocks noChangeAspect="1"/>
          </p:cNvPicPr>
          <p:nvPr/>
        </p:nvPicPr>
        <p:blipFill>
          <a:blip r:embed="rId5"/>
          <a:stretch>
            <a:fillRect/>
          </a:stretch>
        </p:blipFill>
        <p:spPr>
          <a:xfrm>
            <a:off x="12444552" y="3400010"/>
            <a:ext cx="11028894" cy="9583200"/>
          </a:xfrm>
          <a:prstGeom prst="rect">
            <a:avLst/>
          </a:prstGeom>
        </p:spPr>
      </p:pic>
    </p:spTree>
    <p:extLst>
      <p:ext uri="{BB962C8B-B14F-4D97-AF65-F5344CB8AC3E}">
        <p14:creationId xmlns:p14="http://schemas.microsoft.com/office/powerpoint/2010/main" val="11717483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91502" name="image 1502"/>
          <p:cNvPicPr>
            <a:picLocks noChangeAspect="1"/>
          </p:cNvPicPr>
          <p:nvPr/>
        </p:nvPicPr>
        <p:blipFill>
          <a:blip r:embed="rId2"/>
          <a:srcRect/>
          <a:stretch>
            <a:fillRect/>
          </a:stretch>
        </p:blipFill>
        <p:spPr>
          <a:xfrm>
            <a:off x="18719800" y="6477000"/>
            <a:ext cx="1651000" cy="101600"/>
          </a:xfrm>
          <a:prstGeom prst="rect">
            <a:avLst/>
          </a:prstGeom>
        </p:spPr>
      </p:pic>
      <p:sp>
        <p:nvSpPr>
          <p:cNvPr id="1505" name="Object 1505"/>
          <p:cNvSpPr txBox="1"/>
          <p:nvPr/>
        </p:nvSpPr>
        <p:spPr>
          <a:xfrm>
            <a:off x="18648049" y="2828657"/>
            <a:ext cx="1792110" cy="1398100"/>
          </a:xfrm>
          <a:prstGeom prst="rect">
            <a:avLst/>
          </a:prstGeom>
        </p:spPr>
        <p:txBody>
          <a:bodyPr vert="horz" lIns="0" tIns="0" rIns="0" bIns="0" rtlCol="0" anchor="t" anchorCtr="0">
            <a:noAutofit/>
          </a:bodyPr>
          <a:lstStyle/>
          <a:p>
            <a:pPr algn="ctr">
              <a:lnSpc>
                <a:spcPct val="102000"/>
              </a:lnSpc>
            </a:pPr>
            <a:r>
              <a:rPr lang="zh-CN" sz="9000" b="0" i="0" dirty="0">
                <a:solidFill>
                  <a:srgbClr val="FFFFFF"/>
                </a:solidFill>
                <a:latin typeface="OPPOSans-B" panose="00020600040101010101" charset="-122"/>
                <a:ea typeface="OPPOSans-B" panose="00020600040101010101" charset="-122"/>
              </a:rPr>
              <a:t>3</a:t>
            </a:r>
            <a:endParaRPr lang="zh-CN" altLang="en-US"/>
          </a:p>
        </p:txBody>
      </p:sp>
      <p:pic>
        <p:nvPicPr>
          <p:cNvPr id="91507" name="image 1507"/>
          <p:cNvPicPr>
            <a:picLocks noChangeAspect="1"/>
          </p:cNvPicPr>
          <p:nvPr/>
        </p:nvPicPr>
        <p:blipFill>
          <a:blip r:embed="rId2"/>
          <a:srcRect/>
          <a:stretch>
            <a:fillRect/>
          </a:stretch>
        </p:blipFill>
        <p:spPr>
          <a:xfrm>
            <a:off x="11328400" y="6477000"/>
            <a:ext cx="1651000" cy="101600"/>
          </a:xfrm>
          <a:prstGeom prst="rect">
            <a:avLst/>
          </a:prstGeom>
        </p:spPr>
      </p:pic>
      <p:sp>
        <p:nvSpPr>
          <p:cNvPr id="1508" name="Object 1508"/>
          <p:cNvSpPr txBox="1"/>
          <p:nvPr/>
        </p:nvSpPr>
        <p:spPr>
          <a:xfrm>
            <a:off x="9486900" y="7165975"/>
            <a:ext cx="5605110" cy="4270560"/>
          </a:xfrm>
          <a:prstGeom prst="rect">
            <a:avLst/>
          </a:prstGeom>
        </p:spPr>
        <p:txBody>
          <a:bodyPr vert="horz" lIns="0" tIns="0" rIns="0" bIns="0" rtlCol="0" anchor="t" anchorCtr="0">
            <a:noAutofit/>
          </a:bodyPr>
          <a:lstStyle/>
          <a:p>
            <a:pPr>
              <a:lnSpc>
                <a:spcPct val="133000"/>
              </a:lnSpc>
            </a:pPr>
            <a:r>
              <a:rPr lang="zh-CN" altLang="en-US" sz="3000" dirty="0">
                <a:solidFill>
                  <a:srgbClr val="FFFFFF"/>
                </a:solidFill>
                <a:latin typeface="OPPOSans-R" panose="00020600040101010101" charset="-122"/>
                <a:ea typeface="OPPOSans-R" panose="00020600040101010101" charset="-122"/>
              </a:rPr>
              <a:t>在中国纪录片的跨文化传播过程中，应运用国际化的表达方式以呈现中国文化的博大精深，使其与国际受众产生共鸣，在不同的文化群体之前寻求共通的认识，以达到最佳的传播效果。</a:t>
            </a:r>
          </a:p>
        </p:txBody>
      </p:sp>
      <p:sp>
        <p:nvSpPr>
          <p:cNvPr id="15010" name="Object 15010"/>
          <p:cNvSpPr txBox="1"/>
          <p:nvPr/>
        </p:nvSpPr>
        <p:spPr>
          <a:xfrm>
            <a:off x="11269349" y="2765157"/>
            <a:ext cx="1792110" cy="1398100"/>
          </a:xfrm>
          <a:prstGeom prst="rect">
            <a:avLst/>
          </a:prstGeom>
        </p:spPr>
        <p:txBody>
          <a:bodyPr vert="horz" lIns="0" tIns="0" rIns="0" bIns="0" rtlCol="0" anchor="t" anchorCtr="0">
            <a:noAutofit/>
          </a:bodyPr>
          <a:lstStyle/>
          <a:p>
            <a:pPr algn="ctr">
              <a:lnSpc>
                <a:spcPct val="102000"/>
              </a:lnSpc>
            </a:pPr>
            <a:r>
              <a:rPr lang="zh-CN" sz="9000" b="0" i="0" dirty="0">
                <a:solidFill>
                  <a:srgbClr val="FFFFFF"/>
                </a:solidFill>
                <a:latin typeface="OPPOSans-B" panose="00020600040101010101" charset="-122"/>
                <a:ea typeface="OPPOSans-B" panose="00020600040101010101" charset="-122"/>
              </a:rPr>
              <a:t>2</a:t>
            </a:r>
            <a:endParaRPr lang="zh-CN" altLang="en-US"/>
          </a:p>
        </p:txBody>
      </p:sp>
      <p:sp>
        <p:nvSpPr>
          <p:cNvPr id="15012" name="Object 15012"/>
          <p:cNvSpPr txBox="1"/>
          <p:nvPr/>
        </p:nvSpPr>
        <p:spPr>
          <a:xfrm>
            <a:off x="1874574" y="7165975"/>
            <a:ext cx="5732210" cy="3050400"/>
          </a:xfrm>
          <a:prstGeom prst="rect">
            <a:avLst/>
          </a:prstGeom>
        </p:spPr>
        <p:txBody>
          <a:bodyPr vert="horz" lIns="0" tIns="0" rIns="0" bIns="0" rtlCol="0" anchor="t" anchorCtr="0">
            <a:noAutofit/>
          </a:bodyPr>
          <a:lstStyle/>
          <a:p>
            <a:pPr algn="ctr">
              <a:lnSpc>
                <a:spcPct val="133000"/>
              </a:lnSpc>
            </a:pPr>
            <a:r>
              <a:rPr lang="zh-CN" altLang="en-US" sz="3000" dirty="0">
                <a:solidFill>
                  <a:srgbClr val="FFFFFF"/>
                </a:solidFill>
                <a:latin typeface="OPPOSans-R" panose="00020600040101010101" charset="-122"/>
                <a:ea typeface="OPPOSans-R" panose="00020600040101010101" charset="-122"/>
              </a:rPr>
              <a:t>文化差异的不可避免性直接导致了“文化折扣”现象，简言之就是在跨文化传播中原本土文化的内涵会受到一定的磨损，树立正确的文化意识，尊重各民族文化差异，是纪录片跨文化传播取得成功的必要前提。</a:t>
            </a:r>
            <a:endParaRPr lang="zh-CN" altLang="en-US" dirty="0"/>
          </a:p>
        </p:txBody>
      </p:sp>
      <p:pic>
        <p:nvPicPr>
          <p:cNvPr id="915013" name="image 15013"/>
          <p:cNvPicPr>
            <a:picLocks noChangeAspect="1"/>
          </p:cNvPicPr>
          <p:nvPr/>
        </p:nvPicPr>
        <p:blipFill>
          <a:blip r:embed="rId2"/>
          <a:srcRect/>
          <a:stretch>
            <a:fillRect/>
          </a:stretch>
        </p:blipFill>
        <p:spPr>
          <a:xfrm>
            <a:off x="3924300" y="6477000"/>
            <a:ext cx="1651000" cy="101600"/>
          </a:xfrm>
          <a:prstGeom prst="rect">
            <a:avLst/>
          </a:prstGeom>
        </p:spPr>
      </p:pic>
      <p:sp>
        <p:nvSpPr>
          <p:cNvPr id="15014" name="Object 15014"/>
          <p:cNvSpPr txBox="1"/>
          <p:nvPr/>
        </p:nvSpPr>
        <p:spPr>
          <a:xfrm>
            <a:off x="2049766" y="4765040"/>
            <a:ext cx="5490720" cy="1194740"/>
          </a:xfrm>
          <a:prstGeom prst="rect">
            <a:avLst/>
          </a:prstGeom>
        </p:spPr>
        <p:txBody>
          <a:bodyPr vert="horz" lIns="0" tIns="0" rIns="0" bIns="0" rtlCol="0" anchor="t" anchorCtr="0">
            <a:noAutofit/>
          </a:bodyPr>
          <a:lstStyle/>
          <a:p>
            <a:pPr algn="ctr">
              <a:lnSpc>
                <a:spcPct val="111000"/>
              </a:lnSpc>
            </a:pPr>
            <a:r>
              <a:rPr lang="zh-CN" altLang="en-US" sz="3600" b="1" spc="360" dirty="0">
                <a:solidFill>
                  <a:srgbClr val="FFFFFF"/>
                </a:solidFill>
                <a:latin typeface="OPPOSans-R" panose="00020600040101010101" charset="-122"/>
                <a:ea typeface="OPPOSans-R" panose="00020600040101010101" charset="-122"/>
              </a:rPr>
              <a:t>正确认识文化差异</a:t>
            </a:r>
            <a:endParaRPr lang="zh-CN" altLang="en-US" dirty="0"/>
          </a:p>
        </p:txBody>
      </p:sp>
      <p:sp>
        <p:nvSpPr>
          <p:cNvPr id="15015" name="Object 15015"/>
          <p:cNvSpPr txBox="1"/>
          <p:nvPr/>
        </p:nvSpPr>
        <p:spPr>
          <a:xfrm>
            <a:off x="3877949" y="2827654"/>
            <a:ext cx="1792110" cy="1398100"/>
          </a:xfrm>
          <a:prstGeom prst="rect">
            <a:avLst/>
          </a:prstGeom>
        </p:spPr>
        <p:txBody>
          <a:bodyPr vert="horz" lIns="0" tIns="0" rIns="0" bIns="0" rtlCol="0" anchor="t" anchorCtr="0">
            <a:noAutofit/>
          </a:bodyPr>
          <a:lstStyle/>
          <a:p>
            <a:pPr algn="ctr">
              <a:lnSpc>
                <a:spcPct val="102000"/>
              </a:lnSpc>
            </a:pPr>
            <a:r>
              <a:rPr lang="zh-CN" sz="9000" b="0" i="0" dirty="0">
                <a:solidFill>
                  <a:srgbClr val="FFFFFF"/>
                </a:solidFill>
                <a:latin typeface="OPPOSans-B" panose="00020600040101010101" charset="-122"/>
                <a:ea typeface="OPPOSans-B" panose="00020600040101010101" charset="-122"/>
              </a:rPr>
              <a:t>1</a:t>
            </a:r>
            <a:endParaRPr lang="zh-CN" altLang="en-US"/>
          </a:p>
        </p:txBody>
      </p:sp>
      <p:sp>
        <p:nvSpPr>
          <p:cNvPr id="15016" name="Object 15016"/>
          <p:cNvSpPr txBox="1"/>
          <p:nvPr/>
        </p:nvSpPr>
        <p:spPr>
          <a:xfrm>
            <a:off x="1676400" y="732790"/>
            <a:ext cx="6761720" cy="1194740"/>
          </a:xfrm>
          <a:prstGeom prst="rect">
            <a:avLst/>
          </a:prstGeom>
        </p:spPr>
        <p:txBody>
          <a:bodyPr vert="horz" lIns="0" tIns="0" rIns="0" bIns="0" rtlCol="0" anchor="t" anchorCtr="0">
            <a:noAutofit/>
          </a:bodyPr>
          <a:lstStyle/>
          <a:p>
            <a:pPr algn="l">
              <a:lnSpc>
                <a:spcPct val="111000"/>
              </a:lnSpc>
            </a:pPr>
            <a:r>
              <a:rPr lang="zh-CN" sz="3600" b="1" i="0" spc="360">
                <a:solidFill>
                  <a:srgbClr val="313131"/>
                </a:solidFill>
                <a:latin typeface="Microsoft YaHei UI" panose="020B0503020204020204" pitchFamily="34" charset="-122"/>
                <a:ea typeface="Microsoft YaHei UI" panose="020B0503020204020204" pitchFamily="34" charset="-122"/>
              </a:rPr>
              <a:t>3.</a:t>
            </a:r>
            <a:r>
              <a:rPr lang="en-US" altLang="zh-CN" sz="3600" b="1" i="0" spc="360">
                <a:solidFill>
                  <a:srgbClr val="313131"/>
                </a:solidFill>
                <a:latin typeface="Microsoft YaHei UI" panose="020B0503020204020204" pitchFamily="34" charset="-122"/>
                <a:ea typeface="Microsoft YaHei UI" panose="020B0503020204020204" pitchFamily="34" charset="-122"/>
              </a:rPr>
              <a:t>1</a:t>
            </a:r>
            <a:endParaRPr lang="zh-CN" altLang="en-US" sz="3600" b="1" dirty="0">
              <a:latin typeface="Microsoft YaHei UI" panose="020B0503020204020204" pitchFamily="34" charset="-122"/>
              <a:ea typeface="Microsoft YaHei UI" panose="020B0503020204020204" pitchFamily="34" charset="-122"/>
            </a:endParaRPr>
          </a:p>
          <a:p>
            <a:pPr algn="l">
              <a:lnSpc>
                <a:spcPct val="111000"/>
              </a:lnSpc>
            </a:pPr>
            <a:r>
              <a:rPr lang="zh-CN" altLang="en-US" sz="3600" b="1" spc="360">
                <a:solidFill>
                  <a:srgbClr val="313131"/>
                </a:solidFill>
                <a:latin typeface="Microsoft YaHei UI" panose="020B0503020204020204" pitchFamily="34" charset="-122"/>
                <a:ea typeface="Microsoft YaHei UI" panose="020B0503020204020204" pitchFamily="34" charset="-122"/>
              </a:rPr>
              <a:t>研究成果</a:t>
            </a:r>
            <a:endParaRPr lang="zh-CN" altLang="en-US" b="1" dirty="0">
              <a:latin typeface="Microsoft YaHei UI" panose="020B0503020204020204" pitchFamily="34" charset="-122"/>
              <a:ea typeface="Microsoft YaHei UI" panose="020B0503020204020204" pitchFamily="34" charset="-122"/>
            </a:endParaRPr>
          </a:p>
        </p:txBody>
      </p:sp>
      <p:pic>
        <p:nvPicPr>
          <p:cNvPr id="915017" name="image 15017"/>
          <p:cNvPicPr>
            <a:picLocks noChangeAspect="1"/>
          </p:cNvPicPr>
          <p:nvPr/>
        </p:nvPicPr>
        <p:blipFill>
          <a:blip r:embed="rId3"/>
          <a:srcRect/>
          <a:stretch>
            <a:fillRect/>
          </a:stretch>
        </p:blipFill>
        <p:spPr>
          <a:xfrm>
            <a:off x="0" y="698500"/>
            <a:ext cx="1308100" cy="1143000"/>
          </a:xfrm>
          <a:prstGeom prst="rect">
            <a:avLst/>
          </a:prstGeom>
        </p:spPr>
      </p:pic>
      <p:pic>
        <p:nvPicPr>
          <p:cNvPr id="4" name="图片 3">
            <a:extLst>
              <a:ext uri="{FF2B5EF4-FFF2-40B4-BE49-F238E27FC236}">
                <a16:creationId xmlns:a16="http://schemas.microsoft.com/office/drawing/2014/main" id="{893F35B2-B2E3-8D11-B314-19C8B7B7C690}"/>
              </a:ext>
            </a:extLst>
          </p:cNvPr>
          <p:cNvPicPr>
            <a:picLocks noChangeAspect="1"/>
          </p:cNvPicPr>
          <p:nvPr/>
        </p:nvPicPr>
        <p:blipFill>
          <a:blip r:embed="rId4"/>
          <a:stretch>
            <a:fillRect/>
          </a:stretch>
        </p:blipFill>
        <p:spPr>
          <a:xfrm>
            <a:off x="2453855" y="2514905"/>
            <a:ext cx="20445374" cy="8011328"/>
          </a:xfrm>
          <a:prstGeom prst="rect">
            <a:avLst/>
          </a:prstGeom>
        </p:spPr>
      </p:pic>
    </p:spTree>
    <p:extLst>
      <p:ext uri="{BB962C8B-B14F-4D97-AF65-F5344CB8AC3E}">
        <p14:creationId xmlns:p14="http://schemas.microsoft.com/office/powerpoint/2010/main" val="25422162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91501" name="image 1501"/>
          <p:cNvPicPr>
            <a:picLocks noChangeAspect="1"/>
          </p:cNvPicPr>
          <p:nvPr/>
        </p:nvPicPr>
        <p:blipFill>
          <a:blip r:embed="rId2"/>
          <a:srcRect/>
          <a:stretch>
            <a:fillRect/>
          </a:stretch>
        </p:blipFill>
        <p:spPr>
          <a:xfrm>
            <a:off x="16052800" y="2514600"/>
            <a:ext cx="6985000" cy="10287000"/>
          </a:xfrm>
          <a:prstGeom prst="rect">
            <a:avLst/>
          </a:prstGeom>
        </p:spPr>
      </p:pic>
      <p:pic>
        <p:nvPicPr>
          <p:cNvPr id="91502" name="image 1502"/>
          <p:cNvPicPr>
            <a:picLocks noChangeAspect="1"/>
          </p:cNvPicPr>
          <p:nvPr/>
        </p:nvPicPr>
        <p:blipFill>
          <a:blip r:embed="rId3"/>
          <a:srcRect/>
          <a:stretch>
            <a:fillRect/>
          </a:stretch>
        </p:blipFill>
        <p:spPr>
          <a:xfrm>
            <a:off x="18719800" y="6477000"/>
            <a:ext cx="1651000" cy="101600"/>
          </a:xfrm>
          <a:prstGeom prst="rect">
            <a:avLst/>
          </a:prstGeom>
        </p:spPr>
      </p:pic>
      <p:sp>
        <p:nvSpPr>
          <p:cNvPr id="1503" name="Object 1503"/>
          <p:cNvSpPr txBox="1"/>
          <p:nvPr/>
        </p:nvSpPr>
        <p:spPr>
          <a:xfrm>
            <a:off x="16878300" y="7165975"/>
            <a:ext cx="5579690" cy="2440320"/>
          </a:xfrm>
          <a:prstGeom prst="rect">
            <a:avLst/>
          </a:prstGeom>
        </p:spPr>
        <p:txBody>
          <a:bodyPr vert="horz" lIns="0" tIns="0" rIns="0" bIns="0" rtlCol="0" anchor="t" anchorCtr="0">
            <a:noAutofit/>
          </a:bodyPr>
          <a:lstStyle/>
          <a:p>
            <a:pPr>
              <a:lnSpc>
                <a:spcPct val="133000"/>
              </a:lnSpc>
            </a:pPr>
            <a:r>
              <a:rPr lang="zh-CN" altLang="en-US" sz="3000">
                <a:solidFill>
                  <a:srgbClr val="FFFFFF"/>
                </a:solidFill>
                <a:latin typeface="Microsoft YaHei UI" panose="020B0503020204020204" pitchFamily="34" charset="-122"/>
                <a:ea typeface="Microsoft YaHei UI" panose="020B0503020204020204" pitchFamily="34" charset="-122"/>
              </a:rPr>
              <a:t>基于强度理论的研究成果，利用</a:t>
            </a:r>
            <a:r>
              <a:rPr lang="en-US" altLang="zh-CN" sz="3000">
                <a:solidFill>
                  <a:srgbClr val="FFFFFF"/>
                </a:solidFill>
                <a:latin typeface="Microsoft YaHei UI" panose="020B0503020204020204" pitchFamily="34" charset="-122"/>
                <a:ea typeface="Microsoft YaHei UI" panose="020B0503020204020204" pitchFamily="34" charset="-122"/>
              </a:rPr>
              <a:t>Python</a:t>
            </a:r>
            <a:r>
              <a:rPr lang="zh-CN" altLang="en-US" sz="3000">
                <a:solidFill>
                  <a:srgbClr val="FFFFFF"/>
                </a:solidFill>
                <a:latin typeface="Microsoft YaHei UI" panose="020B0503020204020204" pitchFamily="34" charset="-122"/>
                <a:ea typeface="Microsoft YaHei UI" panose="020B0503020204020204" pitchFamily="34" charset="-122"/>
              </a:rPr>
              <a:t>和</a:t>
            </a:r>
            <a:r>
              <a:rPr lang="en-US" altLang="zh-CN" sz="3000">
                <a:solidFill>
                  <a:srgbClr val="FFFFFF"/>
                </a:solidFill>
                <a:latin typeface="Microsoft YaHei UI" panose="020B0503020204020204" pitchFamily="34" charset="-122"/>
                <a:ea typeface="Microsoft YaHei UI" panose="020B0503020204020204" pitchFamily="34" charset="-122"/>
              </a:rPr>
              <a:t>Pyside2</a:t>
            </a:r>
            <a:r>
              <a:rPr lang="zh-CN" altLang="en-US" sz="3000">
                <a:solidFill>
                  <a:srgbClr val="FFFFFF"/>
                </a:solidFill>
                <a:latin typeface="Microsoft YaHei UI" panose="020B0503020204020204" pitchFamily="34" charset="-122"/>
                <a:ea typeface="Microsoft YaHei UI" panose="020B0503020204020204" pitchFamily="34" charset="-122"/>
              </a:rPr>
              <a:t>框架编写程序，在一定程度上简化了计算步骤，方便现场技术人员的设计，提高设计水平和效率。</a:t>
            </a:r>
            <a:endParaRPr lang="zh-CN" altLang="en-US" dirty="0"/>
          </a:p>
        </p:txBody>
      </p:sp>
      <p:sp>
        <p:nvSpPr>
          <p:cNvPr id="1504" name="Object 1504"/>
          <p:cNvSpPr txBox="1"/>
          <p:nvPr/>
        </p:nvSpPr>
        <p:spPr>
          <a:xfrm>
            <a:off x="16952305" y="4765040"/>
            <a:ext cx="5528850" cy="1194740"/>
          </a:xfrm>
          <a:prstGeom prst="rect">
            <a:avLst/>
          </a:prstGeom>
        </p:spPr>
        <p:txBody>
          <a:bodyPr vert="horz" lIns="0" tIns="0" rIns="0" bIns="0" rtlCol="0" anchor="t" anchorCtr="0">
            <a:noAutofit/>
          </a:bodyPr>
          <a:lstStyle/>
          <a:p>
            <a:pPr algn="ctr">
              <a:lnSpc>
                <a:spcPct val="111000"/>
              </a:lnSpc>
            </a:pPr>
            <a:r>
              <a:rPr lang="zh-CN" altLang="en-US" sz="3600" b="1" spc="360">
                <a:solidFill>
                  <a:srgbClr val="FFFFFF"/>
                </a:solidFill>
                <a:latin typeface="Microsoft YaHei UI" panose="020B0503020204020204" pitchFamily="34" charset="-122"/>
                <a:ea typeface="Microsoft YaHei UI" panose="020B0503020204020204" pitchFamily="34" charset="-122"/>
              </a:rPr>
              <a:t>将计算过程程序化</a:t>
            </a:r>
            <a:endParaRPr lang="zh-CN" altLang="en-US" dirty="0">
              <a:latin typeface="Microsoft YaHei UI" panose="020B0503020204020204" pitchFamily="34" charset="-122"/>
              <a:ea typeface="Microsoft YaHei UI" panose="020B0503020204020204" pitchFamily="34" charset="-122"/>
            </a:endParaRPr>
          </a:p>
        </p:txBody>
      </p:sp>
      <p:sp>
        <p:nvSpPr>
          <p:cNvPr id="1505" name="Object 1505"/>
          <p:cNvSpPr txBox="1"/>
          <p:nvPr/>
        </p:nvSpPr>
        <p:spPr>
          <a:xfrm>
            <a:off x="18648049" y="2828657"/>
            <a:ext cx="1792110" cy="1398100"/>
          </a:xfrm>
          <a:prstGeom prst="rect">
            <a:avLst/>
          </a:prstGeom>
        </p:spPr>
        <p:txBody>
          <a:bodyPr vert="horz" lIns="0" tIns="0" rIns="0" bIns="0" rtlCol="0" anchor="t" anchorCtr="0">
            <a:noAutofit/>
          </a:bodyPr>
          <a:lstStyle/>
          <a:p>
            <a:pPr algn="ctr">
              <a:lnSpc>
                <a:spcPct val="102000"/>
              </a:lnSpc>
            </a:pPr>
            <a:r>
              <a:rPr lang="zh-CN" sz="9000" b="0" i="0" dirty="0">
                <a:solidFill>
                  <a:srgbClr val="FFFFFF"/>
                </a:solidFill>
                <a:latin typeface="OPPOSans-B" panose="00020600040101010101" charset="-122"/>
                <a:ea typeface="OPPOSans-B" panose="00020600040101010101" charset="-122"/>
              </a:rPr>
              <a:t>3</a:t>
            </a:r>
            <a:endParaRPr lang="zh-CN" altLang="en-US"/>
          </a:p>
        </p:txBody>
      </p:sp>
      <p:pic>
        <p:nvPicPr>
          <p:cNvPr id="91506" name="image 1506"/>
          <p:cNvPicPr>
            <a:picLocks noChangeAspect="1"/>
          </p:cNvPicPr>
          <p:nvPr/>
        </p:nvPicPr>
        <p:blipFill>
          <a:blip r:embed="rId2"/>
          <a:srcRect/>
          <a:stretch>
            <a:fillRect/>
          </a:stretch>
        </p:blipFill>
        <p:spPr>
          <a:xfrm>
            <a:off x="8661400" y="2514600"/>
            <a:ext cx="6985000" cy="10287000"/>
          </a:xfrm>
          <a:prstGeom prst="rect">
            <a:avLst/>
          </a:prstGeom>
        </p:spPr>
      </p:pic>
      <p:pic>
        <p:nvPicPr>
          <p:cNvPr id="91507" name="image 1507"/>
          <p:cNvPicPr>
            <a:picLocks noChangeAspect="1"/>
          </p:cNvPicPr>
          <p:nvPr/>
        </p:nvPicPr>
        <p:blipFill>
          <a:blip r:embed="rId3"/>
          <a:srcRect/>
          <a:stretch>
            <a:fillRect/>
          </a:stretch>
        </p:blipFill>
        <p:spPr>
          <a:xfrm>
            <a:off x="11328400" y="6477000"/>
            <a:ext cx="1651000" cy="101600"/>
          </a:xfrm>
          <a:prstGeom prst="rect">
            <a:avLst/>
          </a:prstGeom>
        </p:spPr>
      </p:pic>
      <p:sp>
        <p:nvSpPr>
          <p:cNvPr id="1508" name="Object 1508"/>
          <p:cNvSpPr txBox="1"/>
          <p:nvPr/>
        </p:nvSpPr>
        <p:spPr>
          <a:xfrm>
            <a:off x="9486900" y="7165975"/>
            <a:ext cx="5605110" cy="4270560"/>
          </a:xfrm>
          <a:prstGeom prst="rect">
            <a:avLst/>
          </a:prstGeom>
        </p:spPr>
        <p:txBody>
          <a:bodyPr vert="horz" lIns="0" tIns="0" rIns="0" bIns="0" rtlCol="0" anchor="t" anchorCtr="0">
            <a:noAutofit/>
          </a:bodyPr>
          <a:lstStyle/>
          <a:p>
            <a:pPr>
              <a:lnSpc>
                <a:spcPct val="133000"/>
              </a:lnSpc>
            </a:pPr>
            <a:r>
              <a:rPr lang="zh-CN" altLang="en-US" sz="3000">
                <a:solidFill>
                  <a:srgbClr val="FFFFFF"/>
                </a:solidFill>
                <a:latin typeface="Microsoft YaHei UI" panose="020B0503020204020204" pitchFamily="34" charset="-122"/>
                <a:ea typeface="Microsoft YaHei UI" panose="020B0503020204020204" pitchFamily="34" charset="-122"/>
              </a:rPr>
              <a:t>本文在前人研究的基础上，系统的给出了喷涂修复后复合管道强度计算的完整理论，其中包括荷载计算、内衬设计计算、内衬强度计算、旧管道剩余强度计算、复合管道强度计算等理论，对现场施工具有一定的指导意义。</a:t>
            </a:r>
            <a:endParaRPr lang="zh-CN" altLang="en-US" sz="3000" dirty="0">
              <a:solidFill>
                <a:srgbClr val="FFFFFF"/>
              </a:solidFill>
              <a:latin typeface="Microsoft YaHei UI" panose="020B0503020204020204" pitchFamily="34" charset="-122"/>
              <a:ea typeface="Microsoft YaHei UI" panose="020B0503020204020204" pitchFamily="34" charset="-122"/>
            </a:endParaRPr>
          </a:p>
        </p:txBody>
      </p:sp>
      <p:sp>
        <p:nvSpPr>
          <p:cNvPr id="1509" name="Object 1509"/>
          <p:cNvSpPr txBox="1"/>
          <p:nvPr/>
        </p:nvSpPr>
        <p:spPr>
          <a:xfrm>
            <a:off x="9552746" y="4765040"/>
            <a:ext cx="5478010" cy="1194740"/>
          </a:xfrm>
          <a:prstGeom prst="rect">
            <a:avLst/>
          </a:prstGeom>
        </p:spPr>
        <p:txBody>
          <a:bodyPr vert="horz" lIns="0" tIns="0" rIns="0" bIns="0" rtlCol="0" anchor="t" anchorCtr="0">
            <a:noAutofit/>
          </a:bodyPr>
          <a:lstStyle/>
          <a:p>
            <a:pPr algn="ctr">
              <a:lnSpc>
                <a:spcPct val="111000"/>
              </a:lnSpc>
            </a:pPr>
            <a:r>
              <a:rPr lang="zh-CN" altLang="en-US" sz="3600" b="1" spc="360">
                <a:solidFill>
                  <a:srgbClr val="FFFFFF"/>
                </a:solidFill>
                <a:latin typeface="Microsoft YaHei UI" panose="020B0503020204020204" pitchFamily="34" charset="-122"/>
                <a:ea typeface="Microsoft YaHei UI" panose="020B0503020204020204" pitchFamily="34" charset="-122"/>
              </a:rPr>
              <a:t>梳理了一套完整的计算理论 </a:t>
            </a:r>
            <a:endParaRPr lang="zh-CN" altLang="en-US" dirty="0">
              <a:latin typeface="Microsoft YaHei UI" panose="020B0503020204020204" pitchFamily="34" charset="-122"/>
              <a:ea typeface="Microsoft YaHei UI" panose="020B0503020204020204" pitchFamily="34" charset="-122"/>
            </a:endParaRPr>
          </a:p>
        </p:txBody>
      </p:sp>
      <p:sp>
        <p:nvSpPr>
          <p:cNvPr id="15010" name="Object 15010"/>
          <p:cNvSpPr txBox="1"/>
          <p:nvPr/>
        </p:nvSpPr>
        <p:spPr>
          <a:xfrm>
            <a:off x="11269349" y="2765157"/>
            <a:ext cx="1792110" cy="1398100"/>
          </a:xfrm>
          <a:prstGeom prst="rect">
            <a:avLst/>
          </a:prstGeom>
        </p:spPr>
        <p:txBody>
          <a:bodyPr vert="horz" lIns="0" tIns="0" rIns="0" bIns="0" rtlCol="0" anchor="t" anchorCtr="0">
            <a:noAutofit/>
          </a:bodyPr>
          <a:lstStyle/>
          <a:p>
            <a:pPr algn="ctr">
              <a:lnSpc>
                <a:spcPct val="102000"/>
              </a:lnSpc>
            </a:pPr>
            <a:r>
              <a:rPr lang="zh-CN" sz="9000" b="0" i="0" dirty="0">
                <a:solidFill>
                  <a:srgbClr val="FFFFFF"/>
                </a:solidFill>
                <a:latin typeface="OPPOSans-B" panose="00020600040101010101" charset="-122"/>
                <a:ea typeface="OPPOSans-B" panose="00020600040101010101" charset="-122"/>
              </a:rPr>
              <a:t>2</a:t>
            </a:r>
            <a:endParaRPr lang="zh-CN" altLang="en-US"/>
          </a:p>
        </p:txBody>
      </p:sp>
      <p:pic>
        <p:nvPicPr>
          <p:cNvPr id="915011" name="image 15011"/>
          <p:cNvPicPr>
            <a:picLocks noChangeAspect="1"/>
          </p:cNvPicPr>
          <p:nvPr/>
        </p:nvPicPr>
        <p:blipFill>
          <a:blip r:embed="rId4"/>
          <a:srcRect/>
          <a:stretch>
            <a:fillRect/>
          </a:stretch>
        </p:blipFill>
        <p:spPr>
          <a:xfrm>
            <a:off x="1257300" y="2514600"/>
            <a:ext cx="6985000" cy="10287000"/>
          </a:xfrm>
          <a:prstGeom prst="rect">
            <a:avLst/>
          </a:prstGeom>
        </p:spPr>
      </p:pic>
      <p:sp>
        <p:nvSpPr>
          <p:cNvPr id="15012" name="Object 15012"/>
          <p:cNvSpPr txBox="1"/>
          <p:nvPr/>
        </p:nvSpPr>
        <p:spPr>
          <a:xfrm>
            <a:off x="1874574" y="7165975"/>
            <a:ext cx="5732210" cy="3050400"/>
          </a:xfrm>
          <a:prstGeom prst="rect">
            <a:avLst/>
          </a:prstGeom>
        </p:spPr>
        <p:txBody>
          <a:bodyPr vert="horz" lIns="0" tIns="0" rIns="0" bIns="0" rtlCol="0" anchor="t" anchorCtr="0">
            <a:noAutofit/>
          </a:bodyPr>
          <a:lstStyle/>
          <a:p>
            <a:pPr algn="ctr">
              <a:lnSpc>
                <a:spcPct val="133000"/>
              </a:lnSpc>
            </a:pPr>
            <a:r>
              <a:rPr lang="zh-CN" altLang="en-US" sz="3000">
                <a:solidFill>
                  <a:srgbClr val="FFFFFF"/>
                </a:solidFill>
                <a:latin typeface="Microsoft YaHei UI" panose="020B0503020204020204" pitchFamily="34" charset="-122"/>
                <a:ea typeface="Microsoft YaHei UI" panose="020B0503020204020204" pitchFamily="34" charset="-122"/>
              </a:rPr>
              <a:t>我国城市排水管道长度和污水日处理量等数据取自国家统计局发布的最新数据。文中对国内外管道喷涂承载力研究现状的综述也都是近几年的最新研究。</a:t>
            </a:r>
            <a:endParaRPr lang="zh-CN" altLang="en-US" dirty="0">
              <a:latin typeface="Microsoft YaHei UI" panose="020B0503020204020204" pitchFamily="34" charset="-122"/>
              <a:ea typeface="Microsoft YaHei UI" panose="020B0503020204020204" pitchFamily="34" charset="-122"/>
            </a:endParaRPr>
          </a:p>
        </p:txBody>
      </p:sp>
      <p:pic>
        <p:nvPicPr>
          <p:cNvPr id="915013" name="image 15013"/>
          <p:cNvPicPr>
            <a:picLocks noChangeAspect="1"/>
          </p:cNvPicPr>
          <p:nvPr/>
        </p:nvPicPr>
        <p:blipFill>
          <a:blip r:embed="rId3"/>
          <a:srcRect/>
          <a:stretch>
            <a:fillRect/>
          </a:stretch>
        </p:blipFill>
        <p:spPr>
          <a:xfrm>
            <a:off x="3924300" y="6477000"/>
            <a:ext cx="1651000" cy="101600"/>
          </a:xfrm>
          <a:prstGeom prst="rect">
            <a:avLst/>
          </a:prstGeom>
        </p:spPr>
      </p:pic>
      <p:sp>
        <p:nvSpPr>
          <p:cNvPr id="15014" name="Object 15014"/>
          <p:cNvSpPr txBox="1"/>
          <p:nvPr/>
        </p:nvSpPr>
        <p:spPr>
          <a:xfrm>
            <a:off x="2049766" y="4765040"/>
            <a:ext cx="5490720" cy="1194740"/>
          </a:xfrm>
          <a:prstGeom prst="rect">
            <a:avLst/>
          </a:prstGeom>
        </p:spPr>
        <p:txBody>
          <a:bodyPr vert="horz" lIns="0" tIns="0" rIns="0" bIns="0" rtlCol="0" anchor="t" anchorCtr="0">
            <a:noAutofit/>
          </a:bodyPr>
          <a:lstStyle/>
          <a:p>
            <a:pPr algn="ctr">
              <a:lnSpc>
                <a:spcPct val="111000"/>
              </a:lnSpc>
            </a:pPr>
            <a:r>
              <a:rPr lang="zh-CN" altLang="en-US" sz="3600" b="1" spc="360">
                <a:solidFill>
                  <a:srgbClr val="FFFFFF"/>
                </a:solidFill>
                <a:latin typeface="Microsoft YaHei UI" panose="020B0503020204020204" pitchFamily="34" charset="-122"/>
                <a:ea typeface="Microsoft YaHei UI" panose="020B0503020204020204" pitchFamily="34" charset="-122"/>
              </a:rPr>
              <a:t>研究数据很新</a:t>
            </a:r>
            <a:endParaRPr lang="zh-CN" altLang="en-US" dirty="0">
              <a:latin typeface="Microsoft YaHei UI" panose="020B0503020204020204" pitchFamily="34" charset="-122"/>
              <a:ea typeface="Microsoft YaHei UI" panose="020B0503020204020204" pitchFamily="34" charset="-122"/>
            </a:endParaRPr>
          </a:p>
        </p:txBody>
      </p:sp>
      <p:sp>
        <p:nvSpPr>
          <p:cNvPr id="15015" name="Object 15015"/>
          <p:cNvSpPr txBox="1"/>
          <p:nvPr/>
        </p:nvSpPr>
        <p:spPr>
          <a:xfrm>
            <a:off x="3877949" y="2827654"/>
            <a:ext cx="1792110" cy="1398100"/>
          </a:xfrm>
          <a:prstGeom prst="rect">
            <a:avLst/>
          </a:prstGeom>
        </p:spPr>
        <p:txBody>
          <a:bodyPr vert="horz" lIns="0" tIns="0" rIns="0" bIns="0" rtlCol="0" anchor="t" anchorCtr="0">
            <a:noAutofit/>
          </a:bodyPr>
          <a:lstStyle/>
          <a:p>
            <a:pPr algn="ctr">
              <a:lnSpc>
                <a:spcPct val="102000"/>
              </a:lnSpc>
            </a:pPr>
            <a:r>
              <a:rPr lang="zh-CN" sz="9000" b="0" i="0" dirty="0">
                <a:solidFill>
                  <a:srgbClr val="FFFFFF"/>
                </a:solidFill>
                <a:latin typeface="OPPOSans-B" panose="00020600040101010101" charset="-122"/>
                <a:ea typeface="OPPOSans-B" panose="00020600040101010101" charset="-122"/>
              </a:rPr>
              <a:t>1</a:t>
            </a:r>
            <a:endParaRPr lang="zh-CN" altLang="en-US"/>
          </a:p>
        </p:txBody>
      </p:sp>
      <p:sp>
        <p:nvSpPr>
          <p:cNvPr id="15016" name="Object 15016"/>
          <p:cNvSpPr txBox="1"/>
          <p:nvPr/>
        </p:nvSpPr>
        <p:spPr>
          <a:xfrm>
            <a:off x="1676400" y="732790"/>
            <a:ext cx="6761720" cy="1194740"/>
          </a:xfrm>
          <a:prstGeom prst="rect">
            <a:avLst/>
          </a:prstGeom>
        </p:spPr>
        <p:txBody>
          <a:bodyPr vert="horz" lIns="0" tIns="0" rIns="0" bIns="0" rtlCol="0" anchor="t" anchorCtr="0">
            <a:noAutofit/>
          </a:bodyPr>
          <a:lstStyle/>
          <a:p>
            <a:pPr algn="l">
              <a:lnSpc>
                <a:spcPct val="111000"/>
              </a:lnSpc>
            </a:pPr>
            <a:r>
              <a:rPr lang="zh-CN" sz="3600" b="1" i="0" spc="360">
                <a:solidFill>
                  <a:srgbClr val="313131"/>
                </a:solidFill>
                <a:latin typeface="Microsoft YaHei UI" panose="020B0503020204020204" pitchFamily="34" charset="-122"/>
                <a:ea typeface="Microsoft YaHei UI" panose="020B0503020204020204" pitchFamily="34" charset="-122"/>
              </a:rPr>
              <a:t>3.</a:t>
            </a:r>
            <a:r>
              <a:rPr lang="en-US" altLang="zh-CN" sz="3600" b="1" i="0" spc="360">
                <a:solidFill>
                  <a:srgbClr val="313131"/>
                </a:solidFill>
                <a:latin typeface="Microsoft YaHei UI" panose="020B0503020204020204" pitchFamily="34" charset="-122"/>
                <a:ea typeface="Microsoft YaHei UI" panose="020B0503020204020204" pitchFamily="34" charset="-122"/>
              </a:rPr>
              <a:t>2</a:t>
            </a:r>
            <a:endParaRPr lang="zh-CN" altLang="en-US" sz="3600" b="1" dirty="0">
              <a:latin typeface="Microsoft YaHei UI" panose="020B0503020204020204" pitchFamily="34" charset="-122"/>
              <a:ea typeface="Microsoft YaHei UI" panose="020B0503020204020204" pitchFamily="34" charset="-122"/>
            </a:endParaRPr>
          </a:p>
          <a:p>
            <a:pPr algn="l">
              <a:lnSpc>
                <a:spcPct val="111000"/>
              </a:lnSpc>
            </a:pPr>
            <a:r>
              <a:rPr lang="zh-CN" altLang="en-US" sz="3600" b="1" spc="360">
                <a:solidFill>
                  <a:srgbClr val="313131"/>
                </a:solidFill>
                <a:latin typeface="Microsoft YaHei UI" panose="020B0503020204020204" pitchFamily="34" charset="-122"/>
                <a:ea typeface="Microsoft YaHei UI" panose="020B0503020204020204" pitchFamily="34" charset="-122"/>
              </a:rPr>
              <a:t>创新之处</a:t>
            </a:r>
            <a:endParaRPr lang="zh-CN" altLang="en-US" b="1" dirty="0">
              <a:latin typeface="Microsoft YaHei UI" panose="020B0503020204020204" pitchFamily="34" charset="-122"/>
              <a:ea typeface="Microsoft YaHei UI" panose="020B0503020204020204" pitchFamily="34" charset="-122"/>
            </a:endParaRPr>
          </a:p>
        </p:txBody>
      </p:sp>
      <p:pic>
        <p:nvPicPr>
          <p:cNvPr id="915017" name="image 15017"/>
          <p:cNvPicPr>
            <a:picLocks noChangeAspect="1"/>
          </p:cNvPicPr>
          <p:nvPr/>
        </p:nvPicPr>
        <p:blipFill>
          <a:blip r:embed="rId5"/>
          <a:srcRect/>
          <a:stretch>
            <a:fillRect/>
          </a:stretch>
        </p:blipFill>
        <p:spPr>
          <a:xfrm>
            <a:off x="0" y="698500"/>
            <a:ext cx="1308100" cy="1143000"/>
          </a:xfrm>
          <a:prstGeom prst="rect">
            <a:avLst/>
          </a:prstGeom>
        </p:spPr>
      </p:pic>
    </p:spTree>
    <p:extLst>
      <p:ext uri="{BB962C8B-B14F-4D97-AF65-F5344CB8AC3E}">
        <p14:creationId xmlns:p14="http://schemas.microsoft.com/office/powerpoint/2010/main" val="22708517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91601" name="image 1601"/>
          <p:cNvPicPr>
            <a:picLocks noChangeAspect="1"/>
          </p:cNvPicPr>
          <p:nvPr/>
        </p:nvPicPr>
        <p:blipFill>
          <a:blip r:embed="rId2"/>
          <a:srcRect/>
          <a:stretch>
            <a:fillRect/>
          </a:stretch>
        </p:blipFill>
        <p:spPr>
          <a:xfrm>
            <a:off x="0" y="0"/>
            <a:ext cx="24384000" cy="13716000"/>
          </a:xfrm>
          <a:prstGeom prst="rect">
            <a:avLst/>
          </a:prstGeom>
        </p:spPr>
      </p:pic>
      <p:sp>
        <p:nvSpPr>
          <p:cNvPr id="1602" name="Object 1602"/>
          <p:cNvSpPr txBox="1"/>
          <p:nvPr/>
        </p:nvSpPr>
        <p:spPr>
          <a:xfrm>
            <a:off x="6350000" y="8929878"/>
            <a:ext cx="11693200" cy="1792110"/>
          </a:xfrm>
          <a:prstGeom prst="rect">
            <a:avLst/>
          </a:prstGeom>
        </p:spPr>
        <p:txBody>
          <a:bodyPr vert="horz" lIns="0" tIns="0" rIns="0" bIns="0" rtlCol="0" anchor="t" anchorCtr="0">
            <a:noAutofit/>
          </a:bodyPr>
          <a:lstStyle/>
          <a:p>
            <a:pPr algn="ctr">
              <a:lnSpc>
                <a:spcPct val="111000"/>
              </a:lnSpc>
            </a:pPr>
            <a:r>
              <a:rPr lang="zh-CN" sz="3600" b="0" i="0" spc="720" dirty="0">
                <a:solidFill>
                  <a:srgbClr val="5D5D5D"/>
                </a:solidFill>
                <a:latin typeface="OPPOSans-R" panose="00020600040101010101" charset="-122"/>
                <a:ea typeface="OPPOSans-R" panose="00020600040101010101" charset="-122"/>
              </a:rPr>
              <a:t>感谢母校提供的学习机会</a:t>
            </a:r>
            <a:endParaRPr lang="zh-CN" altLang="en-US" sz="3600"/>
          </a:p>
          <a:p>
            <a:pPr algn="ctr">
              <a:lnSpc>
                <a:spcPct val="111000"/>
              </a:lnSpc>
            </a:pPr>
            <a:r>
              <a:rPr lang="zh-CN" sz="3600" b="0" i="0" spc="720" dirty="0">
                <a:solidFill>
                  <a:srgbClr val="5D5D5D"/>
                </a:solidFill>
                <a:latin typeface="OPPOSans-R" panose="00020600040101010101" charset="-122"/>
                <a:ea typeface="OPPOSans-R" panose="00020600040101010101" charset="-122"/>
              </a:rPr>
              <a:t>感谢导师提供的指导</a:t>
            </a:r>
            <a:endParaRPr lang="zh-CN" altLang="en-US" sz="3600"/>
          </a:p>
          <a:p>
            <a:pPr algn="ctr">
              <a:lnSpc>
                <a:spcPct val="111000"/>
              </a:lnSpc>
            </a:pPr>
            <a:r>
              <a:rPr lang="zh-CN" sz="3600" b="0" i="0" spc="720" dirty="0">
                <a:solidFill>
                  <a:srgbClr val="5D5D5D"/>
                </a:solidFill>
                <a:latin typeface="OPPOSans-R" panose="00020600040101010101" charset="-122"/>
                <a:ea typeface="OPPOSans-R" panose="00020600040101010101" charset="-122"/>
              </a:rPr>
              <a:t>感谢同学舍友的帮助</a:t>
            </a:r>
            <a:endParaRPr lang="zh-CN" altLang="en-US"/>
          </a:p>
        </p:txBody>
      </p:sp>
      <p:sp>
        <p:nvSpPr>
          <p:cNvPr id="1603" name="Object 1603"/>
          <p:cNvSpPr txBox="1"/>
          <p:nvPr/>
        </p:nvSpPr>
        <p:spPr>
          <a:xfrm>
            <a:off x="4940300" y="6248400"/>
            <a:ext cx="14514820" cy="1220160"/>
          </a:xfrm>
          <a:prstGeom prst="rect">
            <a:avLst/>
          </a:prstGeom>
        </p:spPr>
        <p:txBody>
          <a:bodyPr vert="horz" lIns="0" tIns="0" rIns="0" bIns="0" rtlCol="0" anchor="t" anchorCtr="0">
            <a:noAutofit/>
          </a:bodyPr>
          <a:lstStyle/>
          <a:p>
            <a:pPr algn="ctr">
              <a:lnSpc>
                <a:spcPct val="100000"/>
              </a:lnSpc>
            </a:pPr>
            <a:r>
              <a:rPr lang="zh-CN" altLang="en-US" sz="8000" b="1" spc="1200">
                <a:solidFill>
                  <a:srgbClr val="2984FF"/>
                </a:solidFill>
                <a:latin typeface="Microsoft YaHei UI" panose="020B0503020204020204" pitchFamily="34" charset="-122"/>
                <a:ea typeface="Microsoft YaHei UI" panose="020B0503020204020204" pitchFamily="34" charset="-122"/>
              </a:rPr>
              <a:t>恳请</a:t>
            </a:r>
            <a:r>
              <a:rPr lang="zh-CN" sz="8000" b="1" i="0" spc="1200">
                <a:solidFill>
                  <a:srgbClr val="2984FF"/>
                </a:solidFill>
                <a:latin typeface="Microsoft YaHei UI" panose="020B0503020204020204" pitchFamily="34" charset="-122"/>
                <a:ea typeface="Microsoft YaHei UI" panose="020B0503020204020204" pitchFamily="34" charset="-122"/>
              </a:rPr>
              <a:t>各位</a:t>
            </a:r>
            <a:r>
              <a:rPr lang="zh-CN" sz="8000" b="1" i="0" spc="1200" dirty="0">
                <a:solidFill>
                  <a:srgbClr val="2984FF"/>
                </a:solidFill>
                <a:latin typeface="Microsoft YaHei UI" panose="020B0503020204020204" pitchFamily="34" charset="-122"/>
                <a:ea typeface="Microsoft YaHei UI" panose="020B0503020204020204" pitchFamily="34" charset="-122"/>
              </a:rPr>
              <a:t>老师批评指正</a:t>
            </a:r>
            <a:endParaRPr lang="zh-CN" altLang="en-US" b="1">
              <a:latin typeface="Microsoft YaHei UI" panose="020B0503020204020204" pitchFamily="34" charset="-122"/>
              <a:ea typeface="Microsoft YaHei UI" panose="020B0503020204020204" pitchFamily="34" charset="-122"/>
            </a:endParaRPr>
          </a:p>
        </p:txBody>
      </p:sp>
      <p:sp>
        <p:nvSpPr>
          <p:cNvPr id="1604" name="Object 1604"/>
          <p:cNvSpPr txBox="1"/>
          <p:nvPr/>
        </p:nvSpPr>
        <p:spPr>
          <a:xfrm>
            <a:off x="9328150" y="2693434"/>
            <a:ext cx="5732210" cy="762600"/>
          </a:xfrm>
          <a:prstGeom prst="rect">
            <a:avLst/>
          </a:prstGeom>
        </p:spPr>
        <p:txBody>
          <a:bodyPr vert="horz" lIns="0" tIns="0" rIns="0" bIns="0" rtlCol="0" anchor="t" anchorCtr="0">
            <a:noAutofit/>
          </a:bodyPr>
          <a:lstStyle/>
          <a:p>
            <a:pPr algn="ctr">
              <a:lnSpc>
                <a:spcPct val="100000"/>
              </a:lnSpc>
            </a:pPr>
            <a:r>
              <a:rPr lang="zh-CN" sz="5000" b="0" i="0" spc="1440" dirty="0">
                <a:solidFill>
                  <a:srgbClr val="2984FF"/>
                </a:solidFill>
                <a:latin typeface="OPPOSans-R" panose="00020600040101010101" charset="-122"/>
                <a:ea typeface="OPPOSans-R" panose="00020600040101010101" charset="-122"/>
              </a:rPr>
              <a:t>致谢</a:t>
            </a:r>
            <a:endParaRPr lang="zh-CN" altLang="en-US"/>
          </a:p>
        </p:txBody>
      </p:sp>
      <p:pic>
        <p:nvPicPr>
          <p:cNvPr id="91605" name="image 1605"/>
          <p:cNvPicPr>
            <a:picLocks noChangeAspect="1"/>
          </p:cNvPicPr>
          <p:nvPr/>
        </p:nvPicPr>
        <p:blipFill>
          <a:blip r:embed="rId3"/>
          <a:srcRect/>
          <a:stretch>
            <a:fillRect/>
          </a:stretch>
        </p:blipFill>
        <p:spPr>
          <a:xfrm>
            <a:off x="11614150" y="4872540"/>
            <a:ext cx="1155700" cy="7620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9401" name="image 401"/>
          <p:cNvPicPr>
            <a:picLocks noChangeAspect="1"/>
          </p:cNvPicPr>
          <p:nvPr/>
        </p:nvPicPr>
        <p:blipFill>
          <a:blip r:embed="rId2"/>
          <a:srcRect/>
          <a:stretch>
            <a:fillRect/>
          </a:stretch>
        </p:blipFill>
        <p:spPr>
          <a:xfrm>
            <a:off x="0" y="4114800"/>
            <a:ext cx="9258300" cy="4953000"/>
          </a:xfrm>
          <a:prstGeom prst="rect">
            <a:avLst/>
          </a:prstGeom>
        </p:spPr>
      </p:pic>
      <p:sp>
        <p:nvSpPr>
          <p:cNvPr id="402" name="Object 402"/>
          <p:cNvSpPr txBox="1"/>
          <p:nvPr/>
        </p:nvSpPr>
        <p:spPr>
          <a:xfrm>
            <a:off x="1587500" y="5667375"/>
            <a:ext cx="2834330" cy="1677720"/>
          </a:xfrm>
          <a:prstGeom prst="rect">
            <a:avLst/>
          </a:prstGeom>
        </p:spPr>
        <p:txBody>
          <a:bodyPr vert="horz" lIns="0" tIns="0" rIns="0" bIns="0" rtlCol="0" anchor="t" anchorCtr="0">
            <a:noAutofit/>
          </a:bodyPr>
          <a:lstStyle/>
          <a:p>
            <a:pPr algn="l">
              <a:lnSpc>
                <a:spcPct val="100000"/>
              </a:lnSpc>
            </a:pPr>
            <a:r>
              <a:rPr lang="zh-CN" sz="11000" b="0" i="0" dirty="0">
                <a:solidFill>
                  <a:srgbClr val="FFFFFF"/>
                </a:solidFill>
                <a:latin typeface="Microsoft YaHei UI" panose="020B0503020204020204" pitchFamily="34" charset="-122"/>
                <a:ea typeface="Microsoft YaHei UI" panose="020B0503020204020204" pitchFamily="34" charset="-122"/>
              </a:rPr>
              <a:t>01</a:t>
            </a:r>
            <a:endParaRPr lang="zh-CN" altLang="en-US">
              <a:latin typeface="Microsoft YaHei UI" panose="020B0503020204020204" pitchFamily="34" charset="-122"/>
              <a:ea typeface="Microsoft YaHei UI" panose="020B0503020204020204" pitchFamily="34" charset="-122"/>
            </a:endParaRPr>
          </a:p>
        </p:txBody>
      </p:sp>
      <p:sp>
        <p:nvSpPr>
          <p:cNvPr id="403" name="Object 403"/>
          <p:cNvSpPr txBox="1"/>
          <p:nvPr/>
        </p:nvSpPr>
        <p:spPr>
          <a:xfrm>
            <a:off x="1536700" y="7321550"/>
            <a:ext cx="4661145" cy="915120"/>
          </a:xfrm>
          <a:prstGeom prst="rect">
            <a:avLst/>
          </a:prstGeom>
        </p:spPr>
        <p:txBody>
          <a:bodyPr vert="horz" lIns="0" tIns="0" rIns="0" bIns="0" rtlCol="0" anchor="t" anchorCtr="0">
            <a:noAutofit/>
          </a:bodyPr>
          <a:lstStyle/>
          <a:p>
            <a:pPr algn="l">
              <a:lnSpc>
                <a:spcPct val="100000"/>
              </a:lnSpc>
            </a:pPr>
            <a:r>
              <a:rPr lang="zh-CN" sz="6000" b="0" i="0" dirty="0">
                <a:solidFill>
                  <a:srgbClr val="FFFFFF"/>
                </a:solidFill>
                <a:latin typeface="Microsoft YaHei UI" panose="020B0503020204020204" pitchFamily="34" charset="-122"/>
                <a:ea typeface="Microsoft YaHei UI" panose="020B0503020204020204" pitchFamily="34" charset="-122"/>
              </a:rPr>
              <a:t>Part.one</a:t>
            </a:r>
            <a:endParaRPr lang="zh-CN" altLang="en-US">
              <a:latin typeface="Microsoft YaHei UI" panose="020B0503020204020204" pitchFamily="34" charset="-122"/>
              <a:ea typeface="Microsoft YaHei UI" panose="020B0503020204020204" pitchFamily="34" charset="-122"/>
            </a:endParaRPr>
          </a:p>
        </p:txBody>
      </p:sp>
      <p:pic>
        <p:nvPicPr>
          <p:cNvPr id="9404" name="image 404"/>
          <p:cNvPicPr>
            <a:picLocks noChangeAspect="1"/>
          </p:cNvPicPr>
          <p:nvPr/>
        </p:nvPicPr>
        <p:blipFill>
          <a:blip r:embed="rId3"/>
          <a:srcRect/>
          <a:stretch>
            <a:fillRect/>
          </a:stretch>
        </p:blipFill>
        <p:spPr>
          <a:xfrm>
            <a:off x="1562100" y="4902200"/>
            <a:ext cx="3733800" cy="101600"/>
          </a:xfrm>
          <a:prstGeom prst="rect">
            <a:avLst/>
          </a:prstGeom>
        </p:spPr>
      </p:pic>
      <p:sp>
        <p:nvSpPr>
          <p:cNvPr id="405" name="Object 405"/>
          <p:cNvSpPr txBox="1"/>
          <p:nvPr/>
        </p:nvSpPr>
        <p:spPr>
          <a:xfrm>
            <a:off x="9994900" y="6076950"/>
            <a:ext cx="9850250" cy="915120"/>
          </a:xfrm>
          <a:prstGeom prst="rect">
            <a:avLst/>
          </a:prstGeom>
        </p:spPr>
        <p:txBody>
          <a:bodyPr vert="horz" lIns="0" tIns="0" rIns="0" bIns="0" rtlCol="0" anchor="t" anchorCtr="0">
            <a:noAutofit/>
          </a:bodyPr>
          <a:lstStyle/>
          <a:p>
            <a:pPr algn="l">
              <a:lnSpc>
                <a:spcPct val="100000"/>
              </a:lnSpc>
            </a:pPr>
            <a:r>
              <a:rPr lang="zh-CN" sz="6000" b="1" i="0" spc="600" dirty="0">
                <a:solidFill>
                  <a:srgbClr val="313131"/>
                </a:solidFill>
                <a:latin typeface="Microsoft YaHei UI" panose="020B0503020204020204" pitchFamily="34" charset="-122"/>
                <a:ea typeface="Microsoft YaHei UI" panose="020B0503020204020204" pitchFamily="34" charset="-122"/>
              </a:rPr>
              <a:t>研究背景与意义</a:t>
            </a:r>
            <a:endParaRPr lang="zh-CN" altLang="en-US" b="1">
              <a:latin typeface="Microsoft YaHei UI" panose="020B0503020204020204" pitchFamily="34" charset="-122"/>
              <a:ea typeface="Microsoft YaHei UI" panose="020B0503020204020204" pitchFamily="34" charset="-122"/>
            </a:endParaRPr>
          </a:p>
        </p:txBody>
      </p:sp>
      <p:sp>
        <p:nvSpPr>
          <p:cNvPr id="406" name="Object 406"/>
          <p:cNvSpPr txBox="1"/>
          <p:nvPr/>
        </p:nvSpPr>
        <p:spPr>
          <a:xfrm>
            <a:off x="9982200" y="7140575"/>
            <a:ext cx="12481220" cy="457560"/>
          </a:xfrm>
          <a:prstGeom prst="rect">
            <a:avLst/>
          </a:prstGeom>
        </p:spPr>
        <p:txBody>
          <a:bodyPr vert="horz" lIns="0" tIns="0" rIns="0" bIns="0" rtlCol="0" anchor="t" anchorCtr="0">
            <a:noAutofit/>
          </a:bodyPr>
          <a:lstStyle/>
          <a:p>
            <a:pPr algn="l">
              <a:lnSpc>
                <a:spcPct val="100000"/>
              </a:lnSpc>
            </a:pPr>
            <a:r>
              <a:rPr lang="zh-CN" sz="3000" b="0" i="0" spc="150" dirty="0">
                <a:solidFill>
                  <a:srgbClr val="898989"/>
                </a:solidFill>
                <a:latin typeface="Microsoft YaHei UI" panose="020B0503020204020204" pitchFamily="34" charset="-122"/>
                <a:ea typeface="Microsoft YaHei UI" panose="020B0503020204020204" pitchFamily="34" charset="-122"/>
              </a:rPr>
              <a:t>BACKGROUND AND SIGNIFICANCE OF THE TOPIC</a:t>
            </a:r>
            <a:endParaRPr lang="zh-CN" altLang="en-US">
              <a:latin typeface="Microsoft YaHei UI" panose="020B0503020204020204" pitchFamily="34" charset="-122"/>
              <a:ea typeface="Microsoft YaHei UI" panose="020B0503020204020204" pitchFamily="34" charset="-122"/>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06" name="Object 606"/>
          <p:cNvSpPr txBox="1"/>
          <p:nvPr/>
        </p:nvSpPr>
        <p:spPr>
          <a:xfrm>
            <a:off x="11286671" y="3940809"/>
            <a:ext cx="5617820" cy="737179"/>
          </a:xfrm>
          <a:prstGeom prst="rect">
            <a:avLst/>
          </a:prstGeom>
        </p:spPr>
        <p:txBody>
          <a:bodyPr vert="horz" lIns="0" tIns="0" rIns="0" bIns="0" rtlCol="0" anchor="t" anchorCtr="0">
            <a:noAutofit/>
          </a:bodyPr>
          <a:lstStyle/>
          <a:p>
            <a:pPr algn="ctr">
              <a:lnSpc>
                <a:spcPct val="100000"/>
              </a:lnSpc>
            </a:pPr>
            <a:r>
              <a:rPr lang="zh-CN" altLang="en-US" sz="4800" b="0" i="0" spc="480" dirty="0">
                <a:solidFill>
                  <a:srgbClr val="FFFFFF"/>
                </a:solidFill>
                <a:latin typeface="OPPOSans-B" panose="00020600040101010101" charset="-122"/>
                <a:ea typeface="OPPOSans-B" panose="00020600040101010101" charset="-122"/>
              </a:rPr>
              <a:t>发展趋势</a:t>
            </a:r>
            <a:endParaRPr lang="zh-CN" altLang="en-US" dirty="0"/>
          </a:p>
        </p:txBody>
      </p:sp>
      <p:sp>
        <p:nvSpPr>
          <p:cNvPr id="608" name="Object 608"/>
          <p:cNvSpPr txBox="1"/>
          <p:nvPr/>
        </p:nvSpPr>
        <p:spPr>
          <a:xfrm>
            <a:off x="4880690" y="5982425"/>
            <a:ext cx="6147548" cy="2482306"/>
          </a:xfrm>
          <a:prstGeom prst="rect">
            <a:avLst/>
          </a:prstGeom>
        </p:spPr>
        <p:txBody>
          <a:bodyPr vert="horz" lIns="0" tIns="0" rIns="0" bIns="0" rtlCol="0" anchor="t" anchorCtr="0">
            <a:noAutofit/>
          </a:bodyPr>
          <a:lstStyle/>
          <a:p>
            <a:pPr>
              <a:lnSpc>
                <a:spcPct val="133000"/>
              </a:lnSpc>
            </a:pPr>
            <a:r>
              <a:rPr lang="zh-CN" altLang="en-US" sz="3000" dirty="0">
                <a:solidFill>
                  <a:srgbClr val="FFFFFF"/>
                </a:solidFill>
                <a:latin typeface="OPPOSans-R" panose="00020600040101010101" charset="-122"/>
                <a:ea typeface="OPPOSans-R" panose="00020600040101010101" charset="-122"/>
              </a:rPr>
              <a:t>借助于“一带一路”发展平台，国家大力推广优秀影视文化作品，举办“文化交流节”，鼓励民间艺人海外巡回演出等等。“纪录片”成为跨文化传播新途径。</a:t>
            </a:r>
            <a:endParaRPr lang="zh-CN" altLang="en-US" dirty="0"/>
          </a:p>
        </p:txBody>
      </p:sp>
      <p:sp>
        <p:nvSpPr>
          <p:cNvPr id="609" name="Object 609"/>
          <p:cNvSpPr txBox="1"/>
          <p:nvPr/>
        </p:nvSpPr>
        <p:spPr>
          <a:xfrm>
            <a:off x="12191999" y="5955935"/>
            <a:ext cx="6353175" cy="3082077"/>
          </a:xfrm>
          <a:prstGeom prst="rect">
            <a:avLst/>
          </a:prstGeom>
        </p:spPr>
        <p:txBody>
          <a:bodyPr vert="horz" lIns="0" tIns="0" rIns="0" bIns="0" rtlCol="0" anchor="t" anchorCtr="0">
            <a:noAutofit/>
          </a:bodyPr>
          <a:lstStyle/>
          <a:p>
            <a:pPr>
              <a:lnSpc>
                <a:spcPct val="133000"/>
              </a:lnSpc>
            </a:pPr>
            <a:r>
              <a:rPr lang="zh-CN" altLang="zh-CN" sz="3000" dirty="0">
                <a:solidFill>
                  <a:srgbClr val="FFFFFF"/>
                </a:solidFill>
                <a:latin typeface="OPPOSans-R" panose="00020600040101010101" charset="-122"/>
                <a:ea typeface="OPPOSans-R" panose="00020600040101010101" charset="-122"/>
              </a:rPr>
              <a:t>“纪录片”作为一种非虚构的文化表现形式，具有生动、客观、灵动、流畅、趣味等影视特性，在传播中华文化，提升中国文化软实力以及国际影响力等方面具有不可替代的作用。 </a:t>
            </a:r>
            <a:endParaRPr lang="zh-CN" altLang="en-US" sz="3000" dirty="0">
              <a:solidFill>
                <a:srgbClr val="FFFFFF"/>
              </a:solidFill>
              <a:latin typeface="OPPOSans-R" panose="00020600040101010101" charset="-122"/>
              <a:ea typeface="OPPOSans-R" panose="00020600040101010101" charset="-122"/>
            </a:endParaRPr>
          </a:p>
        </p:txBody>
      </p:sp>
      <p:sp>
        <p:nvSpPr>
          <p:cNvPr id="6010" name="Object 6010"/>
          <p:cNvSpPr txBox="1"/>
          <p:nvPr/>
        </p:nvSpPr>
        <p:spPr>
          <a:xfrm>
            <a:off x="1676400" y="732789"/>
            <a:ext cx="4766250" cy="1194740"/>
          </a:xfrm>
          <a:prstGeom prst="rect">
            <a:avLst/>
          </a:prstGeom>
        </p:spPr>
        <p:txBody>
          <a:bodyPr vert="horz" lIns="0" tIns="0" rIns="0" bIns="0" rtlCol="0" anchor="t" anchorCtr="0">
            <a:noAutofit/>
          </a:bodyPr>
          <a:lstStyle/>
          <a:p>
            <a:pPr algn="l">
              <a:lnSpc>
                <a:spcPct val="111000"/>
              </a:lnSpc>
            </a:pPr>
            <a:r>
              <a:rPr lang="zh-CN" sz="3600" b="1" i="0" spc="360" dirty="0">
                <a:solidFill>
                  <a:srgbClr val="313131"/>
                </a:solidFill>
                <a:latin typeface="Microsoft YaHei UI" panose="020B0503020204020204" pitchFamily="34" charset="-122"/>
                <a:ea typeface="Microsoft YaHei UI" panose="020B0503020204020204" pitchFamily="34" charset="-122"/>
              </a:rPr>
              <a:t>1.1  </a:t>
            </a:r>
            <a:endParaRPr lang="zh-CN" altLang="en-US" sz="3600" b="1">
              <a:latin typeface="Microsoft YaHei UI" panose="020B0503020204020204" pitchFamily="34" charset="-122"/>
              <a:ea typeface="Microsoft YaHei UI" panose="020B0503020204020204" pitchFamily="34" charset="-122"/>
            </a:endParaRPr>
          </a:p>
          <a:p>
            <a:pPr algn="l">
              <a:lnSpc>
                <a:spcPct val="111000"/>
              </a:lnSpc>
            </a:pPr>
            <a:r>
              <a:rPr lang="zh-CN" sz="3600" b="1" i="0" spc="360" dirty="0">
                <a:solidFill>
                  <a:srgbClr val="313131"/>
                </a:solidFill>
                <a:latin typeface="Microsoft YaHei UI" panose="020B0503020204020204" pitchFamily="34" charset="-122"/>
                <a:ea typeface="Microsoft YaHei UI" panose="020B0503020204020204" pitchFamily="34" charset="-122"/>
              </a:rPr>
              <a:t>研究背景</a:t>
            </a:r>
            <a:endParaRPr lang="zh-CN" altLang="en-US" b="1">
              <a:latin typeface="Microsoft YaHei UI" panose="020B0503020204020204" pitchFamily="34" charset="-122"/>
              <a:ea typeface="Microsoft YaHei UI" panose="020B0503020204020204" pitchFamily="34" charset="-122"/>
            </a:endParaRPr>
          </a:p>
        </p:txBody>
      </p:sp>
      <p:pic>
        <p:nvPicPr>
          <p:cNvPr id="96011" name="image 6011"/>
          <p:cNvPicPr>
            <a:picLocks noChangeAspect="1"/>
          </p:cNvPicPr>
          <p:nvPr/>
        </p:nvPicPr>
        <p:blipFill>
          <a:blip r:embed="rId2"/>
          <a:srcRect/>
          <a:stretch>
            <a:fillRect/>
          </a:stretch>
        </p:blipFill>
        <p:spPr>
          <a:xfrm>
            <a:off x="0" y="698500"/>
            <a:ext cx="1308100" cy="1143000"/>
          </a:xfrm>
          <a:prstGeom prst="rect">
            <a:avLst/>
          </a:prstGeom>
        </p:spPr>
      </p:pic>
      <p:pic>
        <p:nvPicPr>
          <p:cNvPr id="7" name="图片 6">
            <a:extLst>
              <a:ext uri="{FF2B5EF4-FFF2-40B4-BE49-F238E27FC236}">
                <a16:creationId xmlns:a16="http://schemas.microsoft.com/office/drawing/2014/main" id="{535F4903-CB7D-306A-3834-ACA405A2EE3D}"/>
              </a:ext>
            </a:extLst>
          </p:cNvPr>
          <p:cNvPicPr>
            <a:picLocks noChangeAspect="1"/>
          </p:cNvPicPr>
          <p:nvPr/>
        </p:nvPicPr>
        <p:blipFill>
          <a:blip r:embed="rId3"/>
          <a:stretch>
            <a:fillRect/>
          </a:stretch>
        </p:blipFill>
        <p:spPr>
          <a:xfrm>
            <a:off x="9720401" y="3301619"/>
            <a:ext cx="13935600" cy="7112761"/>
          </a:xfrm>
          <a:prstGeom prst="rect">
            <a:avLst/>
          </a:prstGeom>
        </p:spPr>
      </p:pic>
      <p:sp>
        <p:nvSpPr>
          <p:cNvPr id="17" name="文本框 16">
            <a:extLst>
              <a:ext uri="{FF2B5EF4-FFF2-40B4-BE49-F238E27FC236}">
                <a16:creationId xmlns:a16="http://schemas.microsoft.com/office/drawing/2014/main" id="{94071E4C-5293-3FFA-4F2C-89D08D127732}"/>
              </a:ext>
            </a:extLst>
          </p:cNvPr>
          <p:cNvSpPr txBox="1"/>
          <p:nvPr/>
        </p:nvSpPr>
        <p:spPr>
          <a:xfrm>
            <a:off x="1489232" y="4872841"/>
            <a:ext cx="7796046" cy="3416320"/>
          </a:xfrm>
          <a:prstGeom prst="rect">
            <a:avLst/>
          </a:prstGeom>
          <a:noFill/>
        </p:spPr>
        <p:txBody>
          <a:bodyPr wrap="square" rtlCol="0">
            <a:spAutoFit/>
          </a:bodyPr>
          <a:lstStyle/>
          <a:p>
            <a:r>
              <a:rPr lang="zh-CN" altLang="en-US" sz="3600">
                <a:latin typeface="微软雅黑" panose="020B0503020204020204" pitchFamily="34" charset="-122"/>
                <a:ea typeface="微软雅黑" panose="020B0503020204020204" pitchFamily="34" charset="-122"/>
              </a:rPr>
              <a:t>伴随城市的发展，城市管网的需求量也日益增加。至</a:t>
            </a:r>
            <a:r>
              <a:rPr lang="en-US" altLang="zh-CN" sz="3600">
                <a:latin typeface="微软雅黑" panose="020B0503020204020204" pitchFamily="34" charset="-122"/>
                <a:ea typeface="微软雅黑" panose="020B0503020204020204" pitchFamily="34" charset="-122"/>
              </a:rPr>
              <a:t>2020</a:t>
            </a:r>
            <a:r>
              <a:rPr lang="zh-CN" altLang="en-US" sz="3600">
                <a:latin typeface="微软雅黑" panose="020B0503020204020204" pitchFamily="34" charset="-122"/>
                <a:ea typeface="微软雅黑" panose="020B0503020204020204" pitchFamily="34" charset="-122"/>
              </a:rPr>
              <a:t>年，我国城市排水管道总长度已达</a:t>
            </a:r>
            <a:r>
              <a:rPr lang="en-US" altLang="zh-CN" sz="3600">
                <a:latin typeface="微软雅黑" panose="020B0503020204020204" pitchFamily="34" charset="-122"/>
                <a:ea typeface="微软雅黑" panose="020B0503020204020204" pitchFamily="34" charset="-122"/>
              </a:rPr>
              <a:t>80.3</a:t>
            </a:r>
            <a:r>
              <a:rPr lang="zh-CN" altLang="en-US" sz="3600">
                <a:latin typeface="微软雅黑" panose="020B0503020204020204" pitchFamily="34" charset="-122"/>
                <a:ea typeface="微软雅黑" panose="020B0503020204020204" pitchFamily="34" charset="-122"/>
              </a:rPr>
              <a:t>万公里，同比增长</a:t>
            </a:r>
            <a:r>
              <a:rPr lang="en-US" altLang="zh-CN" sz="3600">
                <a:latin typeface="微软雅黑" panose="020B0503020204020204" pitchFamily="34" charset="-122"/>
                <a:ea typeface="微软雅黑" panose="020B0503020204020204" pitchFamily="34" charset="-122"/>
              </a:rPr>
              <a:t>7.93%</a:t>
            </a:r>
            <a:r>
              <a:rPr lang="zh-CN" altLang="en-US" sz="3600">
                <a:latin typeface="微软雅黑" panose="020B0503020204020204" pitchFamily="34" charset="-122"/>
                <a:ea typeface="微软雅黑" panose="020B0503020204020204" pitchFamily="34" charset="-122"/>
              </a:rPr>
              <a:t>。随着我国城市基础设施的不断增强，在未来我国城市排水管道的总长度还将继续增长。</a:t>
            </a:r>
            <a:endParaRPr lang="zh-CN" alt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06" name="Object 606"/>
          <p:cNvSpPr txBox="1"/>
          <p:nvPr/>
        </p:nvSpPr>
        <p:spPr>
          <a:xfrm>
            <a:off x="11286671" y="3940809"/>
            <a:ext cx="5617820" cy="737179"/>
          </a:xfrm>
          <a:prstGeom prst="rect">
            <a:avLst/>
          </a:prstGeom>
        </p:spPr>
        <p:txBody>
          <a:bodyPr vert="horz" lIns="0" tIns="0" rIns="0" bIns="0" rtlCol="0" anchor="t" anchorCtr="0">
            <a:noAutofit/>
          </a:bodyPr>
          <a:lstStyle/>
          <a:p>
            <a:pPr algn="ctr">
              <a:lnSpc>
                <a:spcPct val="100000"/>
              </a:lnSpc>
            </a:pPr>
            <a:r>
              <a:rPr lang="zh-CN" altLang="en-US" sz="4800" b="0" i="0" spc="480" dirty="0">
                <a:solidFill>
                  <a:srgbClr val="FFFFFF"/>
                </a:solidFill>
                <a:latin typeface="OPPOSans-B" panose="00020600040101010101" charset="-122"/>
                <a:ea typeface="OPPOSans-B" panose="00020600040101010101" charset="-122"/>
              </a:rPr>
              <a:t>发展趋势</a:t>
            </a:r>
            <a:endParaRPr lang="zh-CN" altLang="en-US" dirty="0"/>
          </a:p>
        </p:txBody>
      </p:sp>
      <p:sp>
        <p:nvSpPr>
          <p:cNvPr id="608" name="Object 608"/>
          <p:cNvSpPr txBox="1"/>
          <p:nvPr/>
        </p:nvSpPr>
        <p:spPr>
          <a:xfrm>
            <a:off x="4880690" y="5982425"/>
            <a:ext cx="6147548" cy="2482306"/>
          </a:xfrm>
          <a:prstGeom prst="rect">
            <a:avLst/>
          </a:prstGeom>
        </p:spPr>
        <p:txBody>
          <a:bodyPr vert="horz" lIns="0" tIns="0" rIns="0" bIns="0" rtlCol="0" anchor="t" anchorCtr="0">
            <a:noAutofit/>
          </a:bodyPr>
          <a:lstStyle/>
          <a:p>
            <a:pPr>
              <a:lnSpc>
                <a:spcPct val="133000"/>
              </a:lnSpc>
            </a:pPr>
            <a:r>
              <a:rPr lang="zh-CN" altLang="en-US" sz="3000" dirty="0">
                <a:solidFill>
                  <a:srgbClr val="FFFFFF"/>
                </a:solidFill>
                <a:latin typeface="OPPOSans-R" panose="00020600040101010101" charset="-122"/>
                <a:ea typeface="OPPOSans-R" panose="00020600040101010101" charset="-122"/>
              </a:rPr>
              <a:t>借助于“一带一路”发展平台，国家大力推广优秀影视文化作品，举办“文化交流节”，鼓励民间艺人海外巡回演出等等。“纪录片”成为跨文化传播新途径。</a:t>
            </a:r>
            <a:endParaRPr lang="zh-CN" altLang="en-US" dirty="0"/>
          </a:p>
        </p:txBody>
      </p:sp>
      <p:sp>
        <p:nvSpPr>
          <p:cNvPr id="609" name="Object 609"/>
          <p:cNvSpPr txBox="1"/>
          <p:nvPr/>
        </p:nvSpPr>
        <p:spPr>
          <a:xfrm>
            <a:off x="12191999" y="5955935"/>
            <a:ext cx="6353175" cy="3082077"/>
          </a:xfrm>
          <a:prstGeom prst="rect">
            <a:avLst/>
          </a:prstGeom>
        </p:spPr>
        <p:txBody>
          <a:bodyPr vert="horz" lIns="0" tIns="0" rIns="0" bIns="0" rtlCol="0" anchor="t" anchorCtr="0">
            <a:noAutofit/>
          </a:bodyPr>
          <a:lstStyle/>
          <a:p>
            <a:pPr>
              <a:lnSpc>
                <a:spcPct val="133000"/>
              </a:lnSpc>
            </a:pPr>
            <a:r>
              <a:rPr lang="zh-CN" altLang="zh-CN" sz="3000" dirty="0">
                <a:solidFill>
                  <a:srgbClr val="FFFFFF"/>
                </a:solidFill>
                <a:latin typeface="OPPOSans-R" panose="00020600040101010101" charset="-122"/>
                <a:ea typeface="OPPOSans-R" panose="00020600040101010101" charset="-122"/>
              </a:rPr>
              <a:t>“纪录片”作为一种非虚构的文化表现形式，具有生动、客观、灵动、流畅、趣味等影视特性，在传播中华文化，提升中国文化软实力以及国际影响力等方面具有不可替代的作用。 </a:t>
            </a:r>
            <a:endParaRPr lang="zh-CN" altLang="en-US" sz="3000" dirty="0">
              <a:solidFill>
                <a:srgbClr val="FFFFFF"/>
              </a:solidFill>
              <a:latin typeface="OPPOSans-R" panose="00020600040101010101" charset="-122"/>
              <a:ea typeface="OPPOSans-R" panose="00020600040101010101" charset="-122"/>
            </a:endParaRPr>
          </a:p>
        </p:txBody>
      </p:sp>
      <p:sp>
        <p:nvSpPr>
          <p:cNvPr id="6010" name="Object 6010"/>
          <p:cNvSpPr txBox="1"/>
          <p:nvPr/>
        </p:nvSpPr>
        <p:spPr>
          <a:xfrm>
            <a:off x="1676400" y="732789"/>
            <a:ext cx="4766250" cy="1194740"/>
          </a:xfrm>
          <a:prstGeom prst="rect">
            <a:avLst/>
          </a:prstGeom>
        </p:spPr>
        <p:txBody>
          <a:bodyPr vert="horz" lIns="0" tIns="0" rIns="0" bIns="0" rtlCol="0" anchor="t" anchorCtr="0">
            <a:noAutofit/>
          </a:bodyPr>
          <a:lstStyle/>
          <a:p>
            <a:pPr algn="l">
              <a:lnSpc>
                <a:spcPct val="111000"/>
              </a:lnSpc>
            </a:pPr>
            <a:r>
              <a:rPr lang="zh-CN" sz="3600" b="1" i="0" spc="360" dirty="0">
                <a:solidFill>
                  <a:srgbClr val="313131"/>
                </a:solidFill>
                <a:latin typeface="Microsoft YaHei UI" panose="020B0503020204020204" pitchFamily="34" charset="-122"/>
                <a:ea typeface="Microsoft YaHei UI" panose="020B0503020204020204" pitchFamily="34" charset="-122"/>
              </a:rPr>
              <a:t>1.1  </a:t>
            </a:r>
            <a:endParaRPr lang="zh-CN" altLang="en-US" sz="3600" b="1">
              <a:latin typeface="Microsoft YaHei UI" panose="020B0503020204020204" pitchFamily="34" charset="-122"/>
              <a:ea typeface="Microsoft YaHei UI" panose="020B0503020204020204" pitchFamily="34" charset="-122"/>
            </a:endParaRPr>
          </a:p>
          <a:p>
            <a:pPr algn="l">
              <a:lnSpc>
                <a:spcPct val="111000"/>
              </a:lnSpc>
            </a:pPr>
            <a:r>
              <a:rPr lang="zh-CN" sz="3600" b="1" i="0" spc="360" dirty="0">
                <a:solidFill>
                  <a:srgbClr val="313131"/>
                </a:solidFill>
                <a:latin typeface="Microsoft YaHei UI" panose="020B0503020204020204" pitchFamily="34" charset="-122"/>
                <a:ea typeface="Microsoft YaHei UI" panose="020B0503020204020204" pitchFamily="34" charset="-122"/>
              </a:rPr>
              <a:t>研究背景</a:t>
            </a:r>
            <a:endParaRPr lang="zh-CN" altLang="en-US" b="1">
              <a:latin typeface="Microsoft YaHei UI" panose="020B0503020204020204" pitchFamily="34" charset="-122"/>
              <a:ea typeface="Microsoft YaHei UI" panose="020B0503020204020204" pitchFamily="34" charset="-122"/>
            </a:endParaRPr>
          </a:p>
        </p:txBody>
      </p:sp>
      <p:pic>
        <p:nvPicPr>
          <p:cNvPr id="96011" name="image 6011"/>
          <p:cNvPicPr>
            <a:picLocks noChangeAspect="1"/>
          </p:cNvPicPr>
          <p:nvPr/>
        </p:nvPicPr>
        <p:blipFill>
          <a:blip r:embed="rId2"/>
          <a:srcRect/>
          <a:stretch>
            <a:fillRect/>
          </a:stretch>
        </p:blipFill>
        <p:spPr>
          <a:xfrm>
            <a:off x="0" y="698500"/>
            <a:ext cx="1308100" cy="1143000"/>
          </a:xfrm>
          <a:prstGeom prst="rect">
            <a:avLst/>
          </a:prstGeom>
        </p:spPr>
      </p:pic>
      <p:sp>
        <p:nvSpPr>
          <p:cNvPr id="17" name="文本框 16">
            <a:extLst>
              <a:ext uri="{FF2B5EF4-FFF2-40B4-BE49-F238E27FC236}">
                <a16:creationId xmlns:a16="http://schemas.microsoft.com/office/drawing/2014/main" id="{94071E4C-5293-3FFA-4F2C-89D08D127732}"/>
              </a:ext>
            </a:extLst>
          </p:cNvPr>
          <p:cNvSpPr txBox="1"/>
          <p:nvPr/>
        </p:nvSpPr>
        <p:spPr>
          <a:xfrm>
            <a:off x="1489232" y="4872841"/>
            <a:ext cx="7796046" cy="3970318"/>
          </a:xfrm>
          <a:prstGeom prst="rect">
            <a:avLst/>
          </a:prstGeom>
          <a:noFill/>
        </p:spPr>
        <p:txBody>
          <a:bodyPr wrap="square" rtlCol="0">
            <a:spAutoFit/>
          </a:bodyPr>
          <a:lstStyle/>
          <a:p>
            <a:r>
              <a:rPr lang="zh-CN" altLang="en-US" sz="3600">
                <a:latin typeface="微软雅黑" panose="020B0503020204020204" pitchFamily="34" charset="-122"/>
                <a:ea typeface="微软雅黑" panose="020B0503020204020204" pitchFamily="34" charset="-122"/>
              </a:rPr>
              <a:t>在铺设新管道的同时，已有管道的损坏也成为了影响城市发展和生活安全的重要问题。大多数地区的管线由于使用时间太长、老化和损害严重，以至于由排水系统故障引发的路面坍塌、污水管道外溢、城市内涝等灾害频频发生。</a:t>
            </a:r>
            <a:endParaRPr lang="zh-CN" altLang="en-US"/>
          </a:p>
        </p:txBody>
      </p:sp>
      <p:pic>
        <p:nvPicPr>
          <p:cNvPr id="2" name="图片 1">
            <a:extLst>
              <a:ext uri="{FF2B5EF4-FFF2-40B4-BE49-F238E27FC236}">
                <a16:creationId xmlns:a16="http://schemas.microsoft.com/office/drawing/2014/main" id="{78E2F5A4-5901-8253-97CB-D7C6CB2EBE29}"/>
              </a:ext>
            </a:extLst>
          </p:cNvPr>
          <p:cNvPicPr>
            <a:picLocks noChangeAspect="1"/>
          </p:cNvPicPr>
          <p:nvPr/>
        </p:nvPicPr>
        <p:blipFill>
          <a:blip r:embed="rId3"/>
          <a:stretch>
            <a:fillRect/>
          </a:stretch>
        </p:blipFill>
        <p:spPr>
          <a:xfrm>
            <a:off x="9725245" y="2756553"/>
            <a:ext cx="13935600" cy="8202894"/>
          </a:xfrm>
          <a:prstGeom prst="rect">
            <a:avLst/>
          </a:prstGeom>
        </p:spPr>
      </p:pic>
    </p:spTree>
    <p:extLst>
      <p:ext uri="{BB962C8B-B14F-4D97-AF65-F5344CB8AC3E}">
        <p14:creationId xmlns:p14="http://schemas.microsoft.com/office/powerpoint/2010/main" val="36513075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010" name="Object 6010"/>
          <p:cNvSpPr txBox="1"/>
          <p:nvPr/>
        </p:nvSpPr>
        <p:spPr>
          <a:xfrm>
            <a:off x="1676400" y="732789"/>
            <a:ext cx="4766250" cy="1194740"/>
          </a:xfrm>
          <a:prstGeom prst="rect">
            <a:avLst/>
          </a:prstGeom>
        </p:spPr>
        <p:txBody>
          <a:bodyPr vert="horz" lIns="0" tIns="0" rIns="0" bIns="0" rtlCol="0" anchor="t" anchorCtr="0">
            <a:noAutofit/>
          </a:bodyPr>
          <a:lstStyle/>
          <a:p>
            <a:pPr algn="l">
              <a:lnSpc>
                <a:spcPct val="111000"/>
              </a:lnSpc>
            </a:pPr>
            <a:r>
              <a:rPr lang="zh-CN" sz="3600" b="1" i="0" spc="360" dirty="0">
                <a:solidFill>
                  <a:srgbClr val="313131"/>
                </a:solidFill>
                <a:latin typeface="Microsoft YaHei UI" panose="020B0503020204020204" pitchFamily="34" charset="-122"/>
                <a:ea typeface="Microsoft YaHei UI" panose="020B0503020204020204" pitchFamily="34" charset="-122"/>
              </a:rPr>
              <a:t>1.1  </a:t>
            </a:r>
            <a:endParaRPr lang="zh-CN" altLang="en-US" sz="3600" b="1">
              <a:latin typeface="Microsoft YaHei UI" panose="020B0503020204020204" pitchFamily="34" charset="-122"/>
              <a:ea typeface="Microsoft YaHei UI" panose="020B0503020204020204" pitchFamily="34" charset="-122"/>
            </a:endParaRPr>
          </a:p>
          <a:p>
            <a:pPr algn="l">
              <a:lnSpc>
                <a:spcPct val="111000"/>
              </a:lnSpc>
            </a:pPr>
            <a:r>
              <a:rPr lang="zh-CN" sz="3600" b="1" i="0" spc="360" dirty="0">
                <a:solidFill>
                  <a:srgbClr val="313131"/>
                </a:solidFill>
                <a:latin typeface="Microsoft YaHei UI" panose="020B0503020204020204" pitchFamily="34" charset="-122"/>
                <a:ea typeface="Microsoft YaHei UI" panose="020B0503020204020204" pitchFamily="34" charset="-122"/>
              </a:rPr>
              <a:t>研究背景</a:t>
            </a:r>
            <a:endParaRPr lang="zh-CN" altLang="en-US" b="1">
              <a:latin typeface="Microsoft YaHei UI" panose="020B0503020204020204" pitchFamily="34" charset="-122"/>
              <a:ea typeface="Microsoft YaHei UI" panose="020B0503020204020204" pitchFamily="34" charset="-122"/>
            </a:endParaRPr>
          </a:p>
        </p:txBody>
      </p:sp>
      <p:pic>
        <p:nvPicPr>
          <p:cNvPr id="96011" name="image 6011"/>
          <p:cNvPicPr>
            <a:picLocks noChangeAspect="1"/>
          </p:cNvPicPr>
          <p:nvPr/>
        </p:nvPicPr>
        <p:blipFill>
          <a:blip r:embed="rId2"/>
          <a:srcRect/>
          <a:stretch>
            <a:fillRect/>
          </a:stretch>
        </p:blipFill>
        <p:spPr>
          <a:xfrm>
            <a:off x="0" y="698500"/>
            <a:ext cx="1308100" cy="1143000"/>
          </a:xfrm>
          <a:prstGeom prst="rect">
            <a:avLst/>
          </a:prstGeom>
        </p:spPr>
      </p:pic>
      <p:pic>
        <p:nvPicPr>
          <p:cNvPr id="6" name="图片 5">
            <a:extLst>
              <a:ext uri="{FF2B5EF4-FFF2-40B4-BE49-F238E27FC236}">
                <a16:creationId xmlns:a16="http://schemas.microsoft.com/office/drawing/2014/main" id="{314676A8-6742-7999-69E0-7C1981438AA8}"/>
              </a:ext>
            </a:extLst>
          </p:cNvPr>
          <p:cNvPicPr>
            <a:picLocks noChangeAspect="1"/>
          </p:cNvPicPr>
          <p:nvPr/>
        </p:nvPicPr>
        <p:blipFill>
          <a:blip r:embed="rId3"/>
          <a:stretch>
            <a:fillRect/>
          </a:stretch>
        </p:blipFill>
        <p:spPr>
          <a:xfrm>
            <a:off x="7518400" y="8069501"/>
            <a:ext cx="11966996" cy="4947486"/>
          </a:xfrm>
          <a:prstGeom prst="rect">
            <a:avLst/>
          </a:prstGeom>
        </p:spPr>
      </p:pic>
      <p:pic>
        <p:nvPicPr>
          <p:cNvPr id="3" name="图片 2">
            <a:extLst>
              <a:ext uri="{FF2B5EF4-FFF2-40B4-BE49-F238E27FC236}">
                <a16:creationId xmlns:a16="http://schemas.microsoft.com/office/drawing/2014/main" id="{7AE640E0-777A-798E-0465-5F6DDCCE9171}"/>
              </a:ext>
            </a:extLst>
          </p:cNvPr>
          <p:cNvPicPr>
            <a:picLocks noChangeAspect="1"/>
          </p:cNvPicPr>
          <p:nvPr/>
        </p:nvPicPr>
        <p:blipFill>
          <a:blip r:embed="rId4"/>
          <a:stretch>
            <a:fillRect/>
          </a:stretch>
        </p:blipFill>
        <p:spPr>
          <a:xfrm>
            <a:off x="7518400" y="3342428"/>
            <a:ext cx="6079512" cy="4078800"/>
          </a:xfrm>
          <a:prstGeom prst="rect">
            <a:avLst/>
          </a:prstGeom>
        </p:spPr>
      </p:pic>
      <p:pic>
        <p:nvPicPr>
          <p:cNvPr id="7" name="图片 6">
            <a:extLst>
              <a:ext uri="{FF2B5EF4-FFF2-40B4-BE49-F238E27FC236}">
                <a16:creationId xmlns:a16="http://schemas.microsoft.com/office/drawing/2014/main" id="{5352B436-396A-1829-5C6C-AD37E242EBF8}"/>
              </a:ext>
            </a:extLst>
          </p:cNvPr>
          <p:cNvPicPr>
            <a:picLocks noChangeAspect="1"/>
          </p:cNvPicPr>
          <p:nvPr/>
        </p:nvPicPr>
        <p:blipFill>
          <a:blip r:embed="rId5"/>
          <a:stretch>
            <a:fillRect/>
          </a:stretch>
        </p:blipFill>
        <p:spPr>
          <a:xfrm>
            <a:off x="1440150" y="3343275"/>
            <a:ext cx="6078250" cy="4077953"/>
          </a:xfrm>
          <a:prstGeom prst="rect">
            <a:avLst/>
          </a:prstGeom>
        </p:spPr>
      </p:pic>
    </p:spTree>
    <p:extLst>
      <p:ext uri="{BB962C8B-B14F-4D97-AF65-F5344CB8AC3E}">
        <p14:creationId xmlns:p14="http://schemas.microsoft.com/office/powerpoint/2010/main" val="267283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010" name="Object 6010"/>
          <p:cNvSpPr txBox="1"/>
          <p:nvPr/>
        </p:nvSpPr>
        <p:spPr>
          <a:xfrm>
            <a:off x="1676400" y="732789"/>
            <a:ext cx="4766250" cy="1194740"/>
          </a:xfrm>
          <a:prstGeom prst="rect">
            <a:avLst/>
          </a:prstGeom>
        </p:spPr>
        <p:txBody>
          <a:bodyPr vert="horz" lIns="0" tIns="0" rIns="0" bIns="0" rtlCol="0" anchor="t" anchorCtr="0">
            <a:noAutofit/>
          </a:bodyPr>
          <a:lstStyle/>
          <a:p>
            <a:pPr algn="l">
              <a:lnSpc>
                <a:spcPct val="111000"/>
              </a:lnSpc>
            </a:pPr>
            <a:r>
              <a:rPr lang="zh-CN" sz="3600" b="1" i="0" spc="360" dirty="0">
                <a:solidFill>
                  <a:srgbClr val="313131"/>
                </a:solidFill>
                <a:latin typeface="Microsoft YaHei UI" panose="020B0503020204020204" pitchFamily="34" charset="-122"/>
                <a:ea typeface="Microsoft YaHei UI" panose="020B0503020204020204" pitchFamily="34" charset="-122"/>
              </a:rPr>
              <a:t>1.1  </a:t>
            </a:r>
            <a:endParaRPr lang="zh-CN" altLang="en-US" sz="3600" b="1">
              <a:latin typeface="Microsoft YaHei UI" panose="020B0503020204020204" pitchFamily="34" charset="-122"/>
              <a:ea typeface="Microsoft YaHei UI" panose="020B0503020204020204" pitchFamily="34" charset="-122"/>
            </a:endParaRPr>
          </a:p>
          <a:p>
            <a:pPr algn="l">
              <a:lnSpc>
                <a:spcPct val="111000"/>
              </a:lnSpc>
            </a:pPr>
            <a:r>
              <a:rPr lang="zh-CN" sz="3600" b="1" i="0" spc="360" dirty="0">
                <a:solidFill>
                  <a:srgbClr val="313131"/>
                </a:solidFill>
                <a:latin typeface="Microsoft YaHei UI" panose="020B0503020204020204" pitchFamily="34" charset="-122"/>
                <a:ea typeface="Microsoft YaHei UI" panose="020B0503020204020204" pitchFamily="34" charset="-122"/>
              </a:rPr>
              <a:t>研究背景</a:t>
            </a:r>
            <a:endParaRPr lang="zh-CN" altLang="en-US" b="1">
              <a:latin typeface="Microsoft YaHei UI" panose="020B0503020204020204" pitchFamily="34" charset="-122"/>
              <a:ea typeface="Microsoft YaHei UI" panose="020B0503020204020204" pitchFamily="34" charset="-122"/>
            </a:endParaRPr>
          </a:p>
        </p:txBody>
      </p:sp>
      <p:pic>
        <p:nvPicPr>
          <p:cNvPr id="96011" name="image 6011"/>
          <p:cNvPicPr>
            <a:picLocks noChangeAspect="1"/>
          </p:cNvPicPr>
          <p:nvPr/>
        </p:nvPicPr>
        <p:blipFill>
          <a:blip r:embed="rId2"/>
          <a:srcRect/>
          <a:stretch>
            <a:fillRect/>
          </a:stretch>
        </p:blipFill>
        <p:spPr>
          <a:xfrm>
            <a:off x="0" y="698500"/>
            <a:ext cx="1308100" cy="1143000"/>
          </a:xfrm>
          <a:prstGeom prst="rect">
            <a:avLst/>
          </a:prstGeom>
        </p:spPr>
      </p:pic>
      <p:pic>
        <p:nvPicPr>
          <p:cNvPr id="3" name="图片 2">
            <a:extLst>
              <a:ext uri="{FF2B5EF4-FFF2-40B4-BE49-F238E27FC236}">
                <a16:creationId xmlns:a16="http://schemas.microsoft.com/office/drawing/2014/main" id="{486F4D11-118B-81F2-4578-270A0ED97451}"/>
              </a:ext>
            </a:extLst>
          </p:cNvPr>
          <p:cNvPicPr>
            <a:picLocks noChangeAspect="1"/>
          </p:cNvPicPr>
          <p:nvPr/>
        </p:nvPicPr>
        <p:blipFill>
          <a:blip r:embed="rId3"/>
          <a:stretch>
            <a:fillRect/>
          </a:stretch>
        </p:blipFill>
        <p:spPr>
          <a:xfrm>
            <a:off x="3820178" y="6716819"/>
            <a:ext cx="14932986" cy="6266392"/>
          </a:xfrm>
          <a:prstGeom prst="rect">
            <a:avLst/>
          </a:prstGeom>
        </p:spPr>
      </p:pic>
      <p:sp>
        <p:nvSpPr>
          <p:cNvPr id="9" name="文本框 8">
            <a:extLst>
              <a:ext uri="{FF2B5EF4-FFF2-40B4-BE49-F238E27FC236}">
                <a16:creationId xmlns:a16="http://schemas.microsoft.com/office/drawing/2014/main" id="{166F0D65-F05C-44FA-34BC-CE93F4A7C2F0}"/>
              </a:ext>
            </a:extLst>
          </p:cNvPr>
          <p:cNvSpPr txBox="1"/>
          <p:nvPr/>
        </p:nvSpPr>
        <p:spPr>
          <a:xfrm>
            <a:off x="4567231" y="2886470"/>
            <a:ext cx="13438880" cy="3416320"/>
          </a:xfrm>
          <a:prstGeom prst="rect">
            <a:avLst/>
          </a:prstGeom>
          <a:noFill/>
        </p:spPr>
        <p:txBody>
          <a:bodyPr wrap="square" rtlCol="0">
            <a:spAutoFit/>
          </a:bodyPr>
          <a:lstStyle/>
          <a:p>
            <a:r>
              <a:rPr lang="zh-CN" altLang="en-US" sz="3600">
                <a:latin typeface="微软雅黑" panose="020B0503020204020204" pitchFamily="34" charset="-122"/>
                <a:ea typeface="微软雅黑" panose="020B0503020204020204" pitchFamily="34" charset="-122"/>
              </a:rPr>
              <a:t>为了保证人们的正常生活，市政工程通常采用非开挖的方法对管道进行修复。目前国内外常用的非开挖修复技术包括穿插法、缩颈法、软衬法、喷涂法、灌浆法等。喷涂法是指在管道内壁喷涂一定厚度的材料，凝固后形成内衬，从而修复旧管道的方法。该方法施工速度快，过流断面损失小，适用范围广，近些年来得到了广泛应用。</a:t>
            </a:r>
            <a:endParaRPr lang="zh-CN" altLang="en-US"/>
          </a:p>
        </p:txBody>
      </p:sp>
    </p:spTree>
    <p:extLst>
      <p:ext uri="{BB962C8B-B14F-4D97-AF65-F5344CB8AC3E}">
        <p14:creationId xmlns:p14="http://schemas.microsoft.com/office/powerpoint/2010/main" val="38732581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010" name="Object 6010"/>
          <p:cNvSpPr txBox="1"/>
          <p:nvPr/>
        </p:nvSpPr>
        <p:spPr>
          <a:xfrm>
            <a:off x="1676400" y="732789"/>
            <a:ext cx="4766250" cy="1194740"/>
          </a:xfrm>
          <a:prstGeom prst="rect">
            <a:avLst/>
          </a:prstGeom>
        </p:spPr>
        <p:txBody>
          <a:bodyPr vert="horz" lIns="0" tIns="0" rIns="0" bIns="0" rtlCol="0" anchor="t" anchorCtr="0">
            <a:noAutofit/>
          </a:bodyPr>
          <a:lstStyle/>
          <a:p>
            <a:pPr algn="l">
              <a:lnSpc>
                <a:spcPct val="111000"/>
              </a:lnSpc>
            </a:pPr>
            <a:r>
              <a:rPr lang="zh-CN" sz="3600" b="1" i="0" spc="360" dirty="0">
                <a:solidFill>
                  <a:srgbClr val="313131"/>
                </a:solidFill>
                <a:latin typeface="Microsoft YaHei UI" panose="020B0503020204020204" pitchFamily="34" charset="-122"/>
                <a:ea typeface="Microsoft YaHei UI" panose="020B0503020204020204" pitchFamily="34" charset="-122"/>
              </a:rPr>
              <a:t>1.1  </a:t>
            </a:r>
            <a:endParaRPr lang="zh-CN" altLang="en-US" sz="3600" b="1">
              <a:latin typeface="Microsoft YaHei UI" panose="020B0503020204020204" pitchFamily="34" charset="-122"/>
              <a:ea typeface="Microsoft YaHei UI" panose="020B0503020204020204" pitchFamily="34" charset="-122"/>
            </a:endParaRPr>
          </a:p>
          <a:p>
            <a:pPr algn="l">
              <a:lnSpc>
                <a:spcPct val="111000"/>
              </a:lnSpc>
            </a:pPr>
            <a:r>
              <a:rPr lang="zh-CN" sz="3600" b="1" i="0" spc="360" dirty="0">
                <a:solidFill>
                  <a:srgbClr val="313131"/>
                </a:solidFill>
                <a:latin typeface="Microsoft YaHei UI" panose="020B0503020204020204" pitchFamily="34" charset="-122"/>
                <a:ea typeface="Microsoft YaHei UI" panose="020B0503020204020204" pitchFamily="34" charset="-122"/>
              </a:rPr>
              <a:t>研究背景</a:t>
            </a:r>
            <a:endParaRPr lang="zh-CN" altLang="en-US" b="1">
              <a:latin typeface="Microsoft YaHei UI" panose="020B0503020204020204" pitchFamily="34" charset="-122"/>
              <a:ea typeface="Microsoft YaHei UI" panose="020B0503020204020204" pitchFamily="34" charset="-122"/>
            </a:endParaRPr>
          </a:p>
        </p:txBody>
      </p:sp>
      <p:pic>
        <p:nvPicPr>
          <p:cNvPr id="96011" name="image 6011"/>
          <p:cNvPicPr>
            <a:picLocks noChangeAspect="1"/>
          </p:cNvPicPr>
          <p:nvPr/>
        </p:nvPicPr>
        <p:blipFill>
          <a:blip r:embed="rId2"/>
          <a:srcRect/>
          <a:stretch>
            <a:fillRect/>
          </a:stretch>
        </p:blipFill>
        <p:spPr>
          <a:xfrm>
            <a:off x="0" y="698500"/>
            <a:ext cx="1308100" cy="1143000"/>
          </a:xfrm>
          <a:prstGeom prst="rect">
            <a:avLst/>
          </a:prstGeom>
        </p:spPr>
      </p:pic>
      <p:sp>
        <p:nvSpPr>
          <p:cNvPr id="9" name="文本框 8">
            <a:extLst>
              <a:ext uri="{FF2B5EF4-FFF2-40B4-BE49-F238E27FC236}">
                <a16:creationId xmlns:a16="http://schemas.microsoft.com/office/drawing/2014/main" id="{166F0D65-F05C-44FA-34BC-CE93F4A7C2F0}"/>
              </a:ext>
            </a:extLst>
          </p:cNvPr>
          <p:cNvSpPr txBox="1"/>
          <p:nvPr/>
        </p:nvSpPr>
        <p:spPr>
          <a:xfrm>
            <a:off x="2346731" y="5149839"/>
            <a:ext cx="6605883" cy="5078313"/>
          </a:xfrm>
          <a:prstGeom prst="rect">
            <a:avLst/>
          </a:prstGeom>
          <a:noFill/>
        </p:spPr>
        <p:txBody>
          <a:bodyPr wrap="square" rtlCol="0">
            <a:spAutoFit/>
          </a:bodyPr>
          <a:lstStyle/>
          <a:p>
            <a:r>
              <a:rPr lang="zh-CN" altLang="en-US" sz="3600">
                <a:latin typeface="微软雅黑" panose="020B0503020204020204" pitchFamily="34" charset="-122"/>
                <a:ea typeface="微软雅黑" panose="020B0503020204020204" pitchFamily="34" charset="-122"/>
              </a:rPr>
              <a:t>目前，管道喷涂修复正处于飞速发展的阶段，全球采用喷涂修复的管道众多，管道修复后的承载力的研究在整个修复过程中起到了至关重要的作用。但是在喷涂管道的强度计算上，国内还没有完善的理论支撑。管道喷涂修复基本靠施工经验决定，缺乏系统的计算理论与设计方法。</a:t>
            </a:r>
            <a:endParaRPr lang="zh-CN" altLang="en-US"/>
          </a:p>
        </p:txBody>
      </p:sp>
      <p:pic>
        <p:nvPicPr>
          <p:cNvPr id="4" name="图片 3">
            <a:extLst>
              <a:ext uri="{FF2B5EF4-FFF2-40B4-BE49-F238E27FC236}">
                <a16:creationId xmlns:a16="http://schemas.microsoft.com/office/drawing/2014/main" id="{13EB222F-F03D-8346-E238-6ED713946A30}"/>
              </a:ext>
            </a:extLst>
          </p:cNvPr>
          <p:cNvPicPr>
            <a:picLocks noChangeAspect="1"/>
          </p:cNvPicPr>
          <p:nvPr/>
        </p:nvPicPr>
        <p:blipFill>
          <a:blip r:embed="rId3"/>
          <a:stretch>
            <a:fillRect/>
          </a:stretch>
        </p:blipFill>
        <p:spPr>
          <a:xfrm>
            <a:off x="9135071" y="2738008"/>
            <a:ext cx="14630881" cy="8239983"/>
          </a:xfrm>
          <a:prstGeom prst="rect">
            <a:avLst/>
          </a:prstGeom>
        </p:spPr>
      </p:pic>
    </p:spTree>
    <p:extLst>
      <p:ext uri="{BB962C8B-B14F-4D97-AF65-F5344CB8AC3E}">
        <p14:creationId xmlns:p14="http://schemas.microsoft.com/office/powerpoint/2010/main" val="20283421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01" name="Object 801"/>
          <p:cNvSpPr txBox="1"/>
          <p:nvPr/>
        </p:nvSpPr>
        <p:spPr>
          <a:xfrm>
            <a:off x="16725900" y="8016875"/>
            <a:ext cx="6240610" cy="1487070"/>
          </a:xfrm>
          <a:prstGeom prst="rect">
            <a:avLst/>
          </a:prstGeom>
        </p:spPr>
        <p:txBody>
          <a:bodyPr vert="horz" lIns="0" tIns="0" rIns="0" bIns="0" rtlCol="0" anchor="t" anchorCtr="0">
            <a:noAutofit/>
          </a:bodyPr>
          <a:lstStyle/>
          <a:p>
            <a:pPr>
              <a:lnSpc>
                <a:spcPct val="111000"/>
              </a:lnSpc>
            </a:pPr>
            <a:r>
              <a:rPr lang="zh-CN" altLang="en-US" sz="3000">
                <a:solidFill>
                  <a:srgbClr val="7D7D7D"/>
                </a:solidFill>
                <a:latin typeface="Microsoft YaHei UI" panose="020B0503020204020204" pitchFamily="34" charset="-122"/>
                <a:ea typeface="Microsoft YaHei UI" panose="020B0503020204020204" pitchFamily="34" charset="-122"/>
              </a:rPr>
              <a:t>通过合理的设计计算，使管道在满足承载力要求的同时，尽可能的减少材料的使用，降低生产成本。</a:t>
            </a:r>
            <a:endParaRPr lang="zh-CN" altLang="en-US" sz="3000" dirty="0">
              <a:solidFill>
                <a:srgbClr val="7D7D7D"/>
              </a:solidFill>
              <a:latin typeface="Microsoft YaHei UI" panose="020B0503020204020204" pitchFamily="34" charset="-122"/>
              <a:ea typeface="Microsoft YaHei UI" panose="020B0503020204020204" pitchFamily="34" charset="-122"/>
            </a:endParaRPr>
          </a:p>
        </p:txBody>
      </p:sp>
      <p:sp>
        <p:nvSpPr>
          <p:cNvPr id="802" name="Object 802"/>
          <p:cNvSpPr txBox="1"/>
          <p:nvPr/>
        </p:nvSpPr>
        <p:spPr>
          <a:xfrm>
            <a:off x="16922750" y="6096000"/>
            <a:ext cx="5846600" cy="610080"/>
          </a:xfrm>
          <a:prstGeom prst="rect">
            <a:avLst/>
          </a:prstGeom>
        </p:spPr>
        <p:txBody>
          <a:bodyPr vert="horz" lIns="0" tIns="0" rIns="0" bIns="0" rtlCol="0" anchor="t" anchorCtr="0">
            <a:noAutofit/>
          </a:bodyPr>
          <a:lstStyle/>
          <a:p>
            <a:pPr algn="ctr">
              <a:lnSpc>
                <a:spcPct val="100000"/>
              </a:lnSpc>
            </a:pPr>
            <a:r>
              <a:rPr lang="zh-CN" altLang="en-US" sz="4000" b="1" i="0" spc="400" dirty="0">
                <a:solidFill>
                  <a:srgbClr val="313131"/>
                </a:solidFill>
                <a:latin typeface="Microsoft YaHei UI" panose="020B0503020204020204" pitchFamily="34" charset="-122"/>
                <a:ea typeface="Microsoft YaHei UI" panose="020B0503020204020204" pitchFamily="34" charset="-122"/>
              </a:rPr>
              <a:t>社会效益</a:t>
            </a:r>
            <a:endParaRPr lang="zh-CN" altLang="en-US" dirty="0">
              <a:latin typeface="Microsoft YaHei UI" panose="020B0503020204020204" pitchFamily="34" charset="-122"/>
              <a:ea typeface="Microsoft YaHei UI" panose="020B0503020204020204" pitchFamily="34" charset="-122"/>
            </a:endParaRPr>
          </a:p>
        </p:txBody>
      </p:sp>
      <p:sp>
        <p:nvSpPr>
          <p:cNvPr id="803" name="Object 803"/>
          <p:cNvSpPr txBox="1"/>
          <p:nvPr/>
        </p:nvSpPr>
        <p:spPr>
          <a:xfrm>
            <a:off x="8909050" y="8016875"/>
            <a:ext cx="6647330" cy="1487070"/>
          </a:xfrm>
          <a:prstGeom prst="rect">
            <a:avLst/>
          </a:prstGeom>
        </p:spPr>
        <p:txBody>
          <a:bodyPr vert="horz" lIns="0" tIns="0" rIns="0" bIns="0" rtlCol="0" anchor="t" anchorCtr="0">
            <a:noAutofit/>
          </a:bodyPr>
          <a:lstStyle/>
          <a:p>
            <a:pPr>
              <a:lnSpc>
                <a:spcPct val="111000"/>
              </a:lnSpc>
            </a:pPr>
            <a:r>
              <a:rPr lang="zh-CN" altLang="en-US" sz="3000">
                <a:solidFill>
                  <a:srgbClr val="7D7D7D"/>
                </a:solidFill>
                <a:latin typeface="Microsoft YaHei UI" panose="020B0503020204020204" pitchFamily="34" charset="-122"/>
                <a:ea typeface="Microsoft YaHei UI" panose="020B0503020204020204" pitchFamily="34" charset="-122"/>
              </a:rPr>
              <a:t>为喷涂修复管道提供设计依据，对现场施工具有指导意义。确保修复后的管道可以安全稳定的运行。</a:t>
            </a:r>
            <a:endParaRPr lang="zh-CN" altLang="en-US" dirty="0">
              <a:latin typeface="Microsoft YaHei UI" panose="020B0503020204020204" pitchFamily="34" charset="-122"/>
              <a:ea typeface="Microsoft YaHei UI" panose="020B0503020204020204" pitchFamily="34" charset="-122"/>
            </a:endParaRPr>
          </a:p>
        </p:txBody>
      </p:sp>
      <p:sp>
        <p:nvSpPr>
          <p:cNvPr id="804" name="Object 804"/>
          <p:cNvSpPr txBox="1"/>
          <p:nvPr/>
        </p:nvSpPr>
        <p:spPr>
          <a:xfrm>
            <a:off x="9080500" y="6096000"/>
            <a:ext cx="6304160" cy="610080"/>
          </a:xfrm>
          <a:prstGeom prst="rect">
            <a:avLst/>
          </a:prstGeom>
        </p:spPr>
        <p:txBody>
          <a:bodyPr vert="horz" lIns="0" tIns="0" rIns="0" bIns="0" rtlCol="0" anchor="t" anchorCtr="0">
            <a:noAutofit/>
          </a:bodyPr>
          <a:lstStyle/>
          <a:p>
            <a:pPr algn="ctr">
              <a:lnSpc>
                <a:spcPct val="100000"/>
              </a:lnSpc>
            </a:pPr>
            <a:r>
              <a:rPr lang="zh-CN" altLang="en-US" sz="4000" b="1" spc="400" dirty="0">
                <a:solidFill>
                  <a:srgbClr val="313131"/>
                </a:solidFill>
                <a:latin typeface="Microsoft YaHei UI" panose="020B0503020204020204" pitchFamily="34" charset="-122"/>
                <a:ea typeface="Microsoft YaHei UI" panose="020B0503020204020204" pitchFamily="34" charset="-122"/>
              </a:rPr>
              <a:t>现实研究价值</a:t>
            </a:r>
            <a:endParaRPr lang="zh-CN" altLang="en-US" dirty="0">
              <a:latin typeface="Microsoft YaHei UI" panose="020B0503020204020204" pitchFamily="34" charset="-122"/>
              <a:ea typeface="Microsoft YaHei UI" panose="020B0503020204020204" pitchFamily="34" charset="-122"/>
            </a:endParaRPr>
          </a:p>
        </p:txBody>
      </p:sp>
      <p:sp>
        <p:nvSpPr>
          <p:cNvPr id="805" name="Object 805"/>
          <p:cNvSpPr txBox="1"/>
          <p:nvPr/>
        </p:nvSpPr>
        <p:spPr>
          <a:xfrm>
            <a:off x="1422400" y="8016874"/>
            <a:ext cx="6316870" cy="1984307"/>
          </a:xfrm>
          <a:prstGeom prst="rect">
            <a:avLst/>
          </a:prstGeom>
        </p:spPr>
        <p:txBody>
          <a:bodyPr vert="horz" lIns="0" tIns="0" rIns="0" bIns="0" rtlCol="0" anchor="t" anchorCtr="0">
            <a:noAutofit/>
          </a:bodyPr>
          <a:lstStyle/>
          <a:p>
            <a:pPr>
              <a:lnSpc>
                <a:spcPct val="111000"/>
              </a:lnSpc>
            </a:pPr>
            <a:r>
              <a:rPr lang="zh-CN" altLang="en-US" sz="3000">
                <a:solidFill>
                  <a:srgbClr val="898989"/>
                </a:solidFill>
                <a:latin typeface="Microsoft YaHei UI" panose="020B0503020204020204" pitchFamily="34" charset="-122"/>
                <a:ea typeface="Microsoft YaHei UI" panose="020B0503020204020204" pitchFamily="34" charset="-122"/>
              </a:rPr>
              <a:t>本文以国内外现有的设计计算理论为基础，对管道喷涂修复后的承载性计算理论进行了研究，其中包括外部荷载计算理论、内衬设计计算理论、旧管道剩余强度计算理论以及复合强度计算理论，研究的成果对后续的研究者具有一定的借鉴作用。</a:t>
            </a:r>
            <a:endParaRPr lang="zh-CN" altLang="en-US" dirty="0">
              <a:latin typeface="Microsoft YaHei UI" panose="020B0503020204020204" pitchFamily="34" charset="-122"/>
              <a:ea typeface="Microsoft YaHei UI" panose="020B0503020204020204" pitchFamily="34" charset="-122"/>
            </a:endParaRPr>
          </a:p>
        </p:txBody>
      </p:sp>
      <p:sp>
        <p:nvSpPr>
          <p:cNvPr id="806" name="Object 806"/>
          <p:cNvSpPr txBox="1"/>
          <p:nvPr/>
        </p:nvSpPr>
        <p:spPr>
          <a:xfrm>
            <a:off x="1746250" y="6096000"/>
            <a:ext cx="5668660" cy="610080"/>
          </a:xfrm>
          <a:prstGeom prst="rect">
            <a:avLst/>
          </a:prstGeom>
        </p:spPr>
        <p:txBody>
          <a:bodyPr vert="horz" lIns="0" tIns="0" rIns="0" bIns="0" rtlCol="0" anchor="t" anchorCtr="0">
            <a:noAutofit/>
          </a:bodyPr>
          <a:lstStyle/>
          <a:p>
            <a:pPr algn="ctr">
              <a:lnSpc>
                <a:spcPct val="100000"/>
              </a:lnSpc>
            </a:pPr>
            <a:r>
              <a:rPr lang="zh-CN" sz="4000" b="1" i="0" spc="400" dirty="0">
                <a:solidFill>
                  <a:srgbClr val="313131"/>
                </a:solidFill>
                <a:latin typeface="Microsoft YaHei UI" panose="020B0503020204020204" pitchFamily="34" charset="-122"/>
                <a:ea typeface="Microsoft YaHei UI" panose="020B0503020204020204" pitchFamily="34" charset="-122"/>
              </a:rPr>
              <a:t>学术</a:t>
            </a:r>
            <a:r>
              <a:rPr lang="zh-CN" sz="4000" b="1" i="0" spc="400">
                <a:solidFill>
                  <a:srgbClr val="313131"/>
                </a:solidFill>
                <a:latin typeface="Microsoft YaHei UI" panose="020B0503020204020204" pitchFamily="34" charset="-122"/>
                <a:ea typeface="Microsoft YaHei UI" panose="020B0503020204020204" pitchFamily="34" charset="-122"/>
              </a:rPr>
              <a:t>研究价值</a:t>
            </a:r>
            <a:endParaRPr lang="zh-CN" altLang="en-US">
              <a:latin typeface="Microsoft YaHei UI" panose="020B0503020204020204" pitchFamily="34" charset="-122"/>
              <a:ea typeface="Microsoft YaHei UI" panose="020B0503020204020204" pitchFamily="34" charset="-122"/>
            </a:endParaRPr>
          </a:p>
        </p:txBody>
      </p:sp>
      <p:pic>
        <p:nvPicPr>
          <p:cNvPr id="9807" name="image 807"/>
          <p:cNvPicPr>
            <a:picLocks noChangeAspect="1"/>
          </p:cNvPicPr>
          <p:nvPr/>
        </p:nvPicPr>
        <p:blipFill>
          <a:blip r:embed="rId2"/>
          <a:srcRect/>
          <a:stretch>
            <a:fillRect/>
          </a:stretch>
        </p:blipFill>
        <p:spPr>
          <a:xfrm>
            <a:off x="4114800" y="7302500"/>
            <a:ext cx="927100" cy="101600"/>
          </a:xfrm>
          <a:prstGeom prst="rect">
            <a:avLst/>
          </a:prstGeom>
        </p:spPr>
      </p:pic>
      <p:pic>
        <p:nvPicPr>
          <p:cNvPr id="9808" name="image 808"/>
          <p:cNvPicPr>
            <a:picLocks noChangeAspect="1"/>
          </p:cNvPicPr>
          <p:nvPr/>
        </p:nvPicPr>
        <p:blipFill>
          <a:blip r:embed="rId2"/>
          <a:srcRect/>
          <a:stretch>
            <a:fillRect/>
          </a:stretch>
        </p:blipFill>
        <p:spPr>
          <a:xfrm>
            <a:off x="11766550" y="7302500"/>
            <a:ext cx="927100" cy="101600"/>
          </a:xfrm>
          <a:prstGeom prst="rect">
            <a:avLst/>
          </a:prstGeom>
        </p:spPr>
      </p:pic>
      <p:pic>
        <p:nvPicPr>
          <p:cNvPr id="9809" name="image 809"/>
          <p:cNvPicPr>
            <a:picLocks noChangeAspect="1"/>
          </p:cNvPicPr>
          <p:nvPr/>
        </p:nvPicPr>
        <p:blipFill>
          <a:blip r:embed="rId2"/>
          <a:srcRect/>
          <a:stretch>
            <a:fillRect/>
          </a:stretch>
        </p:blipFill>
        <p:spPr>
          <a:xfrm>
            <a:off x="19380200" y="7302500"/>
            <a:ext cx="927100" cy="101600"/>
          </a:xfrm>
          <a:prstGeom prst="rect">
            <a:avLst/>
          </a:prstGeom>
        </p:spPr>
      </p:pic>
      <p:sp>
        <p:nvSpPr>
          <p:cNvPr id="8010" name="Object 8010"/>
          <p:cNvSpPr txBox="1"/>
          <p:nvPr/>
        </p:nvSpPr>
        <p:spPr>
          <a:xfrm>
            <a:off x="1676400" y="732790"/>
            <a:ext cx="5592400" cy="1194740"/>
          </a:xfrm>
          <a:prstGeom prst="rect">
            <a:avLst/>
          </a:prstGeom>
        </p:spPr>
        <p:txBody>
          <a:bodyPr vert="horz" lIns="0" tIns="0" rIns="0" bIns="0" rtlCol="0" anchor="t" anchorCtr="0">
            <a:noAutofit/>
          </a:bodyPr>
          <a:lstStyle/>
          <a:p>
            <a:pPr algn="l">
              <a:lnSpc>
                <a:spcPct val="111000"/>
              </a:lnSpc>
            </a:pPr>
            <a:r>
              <a:rPr lang="zh-CN" sz="3600" b="1" i="0" spc="360" dirty="0">
                <a:solidFill>
                  <a:srgbClr val="313131"/>
                </a:solidFill>
                <a:latin typeface="Microsoft YaHei UI" panose="020B0503020204020204" pitchFamily="34" charset="-122"/>
                <a:ea typeface="Microsoft YaHei UI" panose="020B0503020204020204" pitchFamily="34" charset="-122"/>
              </a:rPr>
              <a:t>1.</a:t>
            </a:r>
            <a:r>
              <a:rPr lang="en-US" altLang="zh-CN" sz="3600" b="1" i="0" spc="360" dirty="0">
                <a:solidFill>
                  <a:srgbClr val="313131"/>
                </a:solidFill>
                <a:latin typeface="Microsoft YaHei UI" panose="020B0503020204020204" pitchFamily="34" charset="-122"/>
                <a:ea typeface="Microsoft YaHei UI" panose="020B0503020204020204" pitchFamily="34" charset="-122"/>
              </a:rPr>
              <a:t>2</a:t>
            </a:r>
            <a:r>
              <a:rPr lang="zh-CN" sz="3600" b="1" i="0" spc="360" dirty="0">
                <a:solidFill>
                  <a:srgbClr val="313131"/>
                </a:solidFill>
                <a:latin typeface="Microsoft YaHei UI" panose="020B0503020204020204" pitchFamily="34" charset="-122"/>
                <a:ea typeface="Microsoft YaHei UI" panose="020B0503020204020204" pitchFamily="34" charset="-122"/>
              </a:rPr>
              <a:t>  </a:t>
            </a:r>
            <a:endParaRPr lang="zh-CN" altLang="en-US" sz="3600" b="1" dirty="0">
              <a:latin typeface="Microsoft YaHei UI" panose="020B0503020204020204" pitchFamily="34" charset="-122"/>
              <a:ea typeface="Microsoft YaHei UI" panose="020B0503020204020204" pitchFamily="34" charset="-122"/>
            </a:endParaRPr>
          </a:p>
          <a:p>
            <a:pPr algn="l">
              <a:lnSpc>
                <a:spcPct val="111000"/>
              </a:lnSpc>
            </a:pPr>
            <a:r>
              <a:rPr lang="zh-CN" sz="3600" b="1" i="0" spc="360" dirty="0">
                <a:solidFill>
                  <a:srgbClr val="313131"/>
                </a:solidFill>
                <a:latin typeface="Microsoft YaHei UI" panose="020B0503020204020204" pitchFamily="34" charset="-122"/>
                <a:ea typeface="Microsoft YaHei UI" panose="020B0503020204020204" pitchFamily="34" charset="-122"/>
              </a:rPr>
              <a:t>研究意义</a:t>
            </a:r>
            <a:endParaRPr lang="zh-CN" altLang="en-US" b="1" dirty="0">
              <a:latin typeface="Microsoft YaHei UI" panose="020B0503020204020204" pitchFamily="34" charset="-122"/>
              <a:ea typeface="Microsoft YaHei UI" panose="020B0503020204020204" pitchFamily="34" charset="-122"/>
            </a:endParaRPr>
          </a:p>
        </p:txBody>
      </p:sp>
      <p:pic>
        <p:nvPicPr>
          <p:cNvPr id="98011" name="image 8011"/>
          <p:cNvPicPr>
            <a:picLocks noChangeAspect="1"/>
          </p:cNvPicPr>
          <p:nvPr/>
        </p:nvPicPr>
        <p:blipFill>
          <a:blip r:embed="rId3"/>
          <a:srcRect/>
          <a:stretch>
            <a:fillRect/>
          </a:stretch>
        </p:blipFill>
        <p:spPr>
          <a:xfrm>
            <a:off x="0" y="698500"/>
            <a:ext cx="1308100" cy="1143000"/>
          </a:xfrm>
          <a:prstGeom prst="rect">
            <a:avLst/>
          </a:prstGeom>
        </p:spPr>
      </p:pic>
      <p:sp>
        <p:nvSpPr>
          <p:cNvPr id="8012" name="Object 8012"/>
          <p:cNvSpPr txBox="1"/>
          <p:nvPr/>
        </p:nvSpPr>
        <p:spPr>
          <a:xfrm>
            <a:off x="3581400" y="4714232"/>
            <a:ext cx="1995470" cy="1118480"/>
          </a:xfrm>
          <a:prstGeom prst="rect">
            <a:avLst/>
          </a:prstGeom>
        </p:spPr>
        <p:txBody>
          <a:bodyPr vert="horz" lIns="0" tIns="0" rIns="0" bIns="0" rtlCol="0" anchor="t" anchorCtr="0">
            <a:noAutofit/>
          </a:bodyPr>
          <a:lstStyle/>
          <a:p>
            <a:pPr algn="ctr">
              <a:lnSpc>
                <a:spcPct val="102000"/>
              </a:lnSpc>
            </a:pPr>
            <a:r>
              <a:rPr lang="zh-CN" sz="7200" b="0" i="0" dirty="0">
                <a:solidFill>
                  <a:srgbClr val="2984FF"/>
                </a:solidFill>
                <a:latin typeface="OPPOSans-B" panose="00020600040101010101" charset="-122"/>
                <a:ea typeface="OPPOSans-B" panose="00020600040101010101" charset="-122"/>
              </a:rPr>
              <a:t>01</a:t>
            </a:r>
            <a:endParaRPr lang="zh-CN" altLang="en-US"/>
          </a:p>
        </p:txBody>
      </p:sp>
      <p:sp>
        <p:nvSpPr>
          <p:cNvPr id="8013" name="Object 8013"/>
          <p:cNvSpPr txBox="1"/>
          <p:nvPr/>
        </p:nvSpPr>
        <p:spPr>
          <a:xfrm>
            <a:off x="11142457" y="4714232"/>
            <a:ext cx="1995470" cy="1118480"/>
          </a:xfrm>
          <a:prstGeom prst="rect">
            <a:avLst/>
          </a:prstGeom>
        </p:spPr>
        <p:txBody>
          <a:bodyPr vert="horz" lIns="0" tIns="0" rIns="0" bIns="0" rtlCol="0" anchor="t" anchorCtr="0">
            <a:noAutofit/>
          </a:bodyPr>
          <a:lstStyle/>
          <a:p>
            <a:pPr algn="ctr">
              <a:lnSpc>
                <a:spcPct val="102000"/>
              </a:lnSpc>
            </a:pPr>
            <a:r>
              <a:rPr lang="zh-CN" sz="7200" b="0" i="0" dirty="0">
                <a:solidFill>
                  <a:srgbClr val="2984FF"/>
                </a:solidFill>
                <a:latin typeface="OPPOSans-B" panose="00020600040101010101" charset="-122"/>
                <a:ea typeface="OPPOSans-B" panose="00020600040101010101" charset="-122"/>
              </a:rPr>
              <a:t>02</a:t>
            </a:r>
            <a:endParaRPr lang="zh-CN" altLang="en-US"/>
          </a:p>
        </p:txBody>
      </p:sp>
      <p:sp>
        <p:nvSpPr>
          <p:cNvPr id="8014" name="Object 8014"/>
          <p:cNvSpPr txBox="1"/>
          <p:nvPr/>
        </p:nvSpPr>
        <p:spPr>
          <a:xfrm>
            <a:off x="18700853" y="4714232"/>
            <a:ext cx="1995470" cy="1118480"/>
          </a:xfrm>
          <a:prstGeom prst="rect">
            <a:avLst/>
          </a:prstGeom>
        </p:spPr>
        <p:txBody>
          <a:bodyPr vert="horz" lIns="0" tIns="0" rIns="0" bIns="0" rtlCol="0" anchor="t" anchorCtr="0">
            <a:noAutofit/>
          </a:bodyPr>
          <a:lstStyle/>
          <a:p>
            <a:pPr algn="ctr">
              <a:lnSpc>
                <a:spcPct val="102000"/>
              </a:lnSpc>
            </a:pPr>
            <a:r>
              <a:rPr lang="zh-CN" sz="7200" b="0" i="0" dirty="0">
                <a:solidFill>
                  <a:srgbClr val="2984FF"/>
                </a:solidFill>
                <a:latin typeface="OPPOSans-B" panose="00020600040101010101" charset="-122"/>
                <a:ea typeface="OPPOSans-B" panose="00020600040101010101" charset="-122"/>
              </a:rPr>
              <a:t>03</a:t>
            </a:r>
            <a:endParaRPr lang="zh-CN" altLang="en-US"/>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COMMONDATA" val="eyJoZGlkIjoiNGJiM2MxODZlZjA4YjBmMmYyY2Y0ZjQyMDg3YmNmNjQifQ=="/>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1576</TotalTime>
  <Words>2171</Words>
  <Application>Microsoft Office PowerPoint</Application>
  <PresentationFormat>自定义</PresentationFormat>
  <Paragraphs>172</Paragraphs>
  <Slides>25</Slides>
  <Notes>0</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25</vt:i4>
      </vt:variant>
    </vt:vector>
  </HeadingPairs>
  <TitlesOfParts>
    <vt:vector size="32" baseType="lpstr">
      <vt:lpstr>微软雅黑</vt:lpstr>
      <vt:lpstr>Microsoft YaHei UI</vt:lpstr>
      <vt:lpstr>Arial</vt:lpstr>
      <vt:lpstr>OPPOSans-B</vt:lpstr>
      <vt:lpstr>SourceHanSansSC-Regular</vt:lpstr>
      <vt:lpstr>OPPOSans-R</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稿定设计</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稿定设计 ppt</dc:title>
  <dc:subject>www.gaoding.com</dc:subject>
  <dc:creator>稿定设计</dc:creator>
  <cp:lastModifiedBy>王 乾坤</cp:lastModifiedBy>
  <cp:revision>42</cp:revision>
  <dcterms:created xsi:type="dcterms:W3CDTF">2022-04-26T05:13:00Z</dcterms:created>
  <dcterms:modified xsi:type="dcterms:W3CDTF">2022-05-23T14:19:26Z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9CAC990F264E44819DE3571C354A725D</vt:lpwstr>
  </property>
  <property fmtid="{D5CDD505-2E9C-101B-9397-08002B2CF9AE}" pid="3" name="KSOProductBuildVer">
    <vt:lpwstr>2052-11.1.0.11691</vt:lpwstr>
  </property>
</Properties>
</file>